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116" roundtripDataSignature="AMtx7mggN1iSipqh4c2sdAe1Chc2661Z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E94975-41A5-46B2-A5A2-FE2478C09258}">
  <a:tblStyle styleId="{F6E94975-41A5-46B2-A5A2-FE2478C09258}"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6" Type="http://customschemas.google.com/relationships/presentationmetadata" Target="metadata"/><Relationship Id="rId115" Type="http://schemas.openxmlformats.org/officeDocument/2006/relationships/slide" Target="slides/slide109.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b9f054a2c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b9f054a2c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cb9f054a2c_0_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ce594ef92b_0_8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1" name="Google Shape;1021;gce594ef92b_0_8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ce594ef92b_0_8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gce594ef92b_0_8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ce594ef92b_0_8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gce594ef92b_0_8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ce594ef92b_0_8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gce594ef92b_0_8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ce594ef92b_0_8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gce594ef92b_0_8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ce594ef92b_0_8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gce594ef92b_0_8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ce594ef92b_0_8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5" name="Google Shape;1065;gce594ef92b_0_8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ce594ef92b_0_8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2" name="Google Shape;1072;gce594ef92b_0_8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ce594ef92b_0_8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gce594ef92b_0_8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ce594ef92b_0_8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gce594ef92b_0_8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b9f054a2c_0_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b9f054a2c_0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cb9f054a2c_0_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b9f054a2c_0_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b9f054a2c_0_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cb9f054a2c_0_7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b9f054a2c_0_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b9f054a2c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cb9f054a2c_0_10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b9f054a2c_0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b9f054a2c_0_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cb9f054a2c_0_1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b9f054a2c_0_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b9f054a2c_0_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cb9f054a2c_0_1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b9f054a2c_0_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b9f054a2c_0_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cb9f054a2c_0_1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b9f054a2c_0_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b9f054a2c_0_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cb9f054a2c_0_1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b9f054a2c_0_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b9f054a2c_0_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cb9f054a2c_0_1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b9f054a2c_0_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cb9f054a2c_0_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cb9f054a2c_0_1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e594ef92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e594ef92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ce594ef92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e594ef92b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e594ef92b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ce594ef92b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e594ef92b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e594ef92b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ce594ef92b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ce594ef92b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ce594ef92b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ce594ef92b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ce594ef92b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ce594ef92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ce594ef92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e594ef92b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e594ef92b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ce594ef92b_0_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cb9f054a2c_0_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cb9f054a2c_0_1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cb9f054a2c_0_18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b9f054a2c_0_1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cb9f054a2c_0_1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cb9f054a2c_0_1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cb9f054a2c_0_2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cb9f054a2c_0_2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cb9f054a2c_0_20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b9f054a2c_0_2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cb9f054a2c_0_2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cb9f054a2c_0_20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cb9f054a2c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cb9f054a2c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cb9f054a2c_0_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cb9f054a2c_0_2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cb9f054a2c_0_2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cb9f054a2c_0_2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b9f054a2c_0_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b9f054a2c_0_2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cb9f054a2c_0_2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b9f054a2c_0_2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cb9f054a2c_0_2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cb9f054a2c_0_2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cb9f054a2c_0_2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cb9f054a2c_0_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cb9f054a2c_0_2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cb9f054a2c_0_2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cb9f054a2c_0_2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cb9f054a2c_0_2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cb9f054a2c_0_2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cb9f054a2c_0_2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cb9f054a2c_0_2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b9f054a2c_0_2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cb9f054a2c_0_2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cb9f054a2c_0_8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cb9f054a2c_0_8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cb9f054a2c_0_8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cb9f054a2c_0_7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cb9f054a2c_0_7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cb9f054a2c_0_78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cb9f054a2c_0_7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cb9f054a2c_0_7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cb9f054a2c_0_7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b9f054a2c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b9f054a2c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cb9f054a2c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cbc0104607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cbc0104607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cbc0104607_0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cbc0104607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cbc0104607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cbc0104607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cbc0104607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cbc0104607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cbc0104607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cbc0104607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cbc0104607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gcbc0104607_0_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cbc0104607_0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cbc0104607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cbc0104607_0_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cbc0104607_0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cbc0104607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cbc0104607_0_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cbc0104607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cbc0104607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gcbc0104607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cbc0104607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cbc0104607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gcbc0104607_0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cbc0104607_0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cbc0104607_0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cbc0104607_0_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cbc0104607_0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cbc0104607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gcbc0104607_0_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b9f054a2c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b9f054a2c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gcb9f054a2c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cb9f054a2c_0_4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cb9f054a2c_0_4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cb9f054a2c_0_4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gcb9f054a2c_0_4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cb9f054a2c_0_4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gcb9f054a2c_0_4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b9f054a2c_0_4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cb9f054a2c_0_4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cb9f054a2c_0_5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gcb9f054a2c_0_5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cb9f054a2c_0_5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gcb9f054a2c_0_5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cb9f054a2c_0_5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gcb9f054a2c_0_5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cb9f054a2c_0_5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gcb9f054a2c_0_5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cb9f054a2c_0_5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gcb9f054a2c_0_5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cb9f054a2c_0_5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gcb9f054a2c_0_5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b9f054a2c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b9f054a2c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gcb9f054a2c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cb9f054a2c_0_5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gcb9f054a2c_0_5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cb9f054a2c_0_6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gcb9f054a2c_0_6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cb9f054a2c_0_6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36" name="Google Shape;636;gcb9f054a2c_0_6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7" name="Google Shape;637;gcb9f054a2c_0_6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cb9f054a2c_0_6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gcb9f054a2c_0_6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cb9f054a2c_0_6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gcb9f054a2c_0_6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cb9f054a2c_0_6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gcb9f054a2c_0_6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cb9f054a2c_0_6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gcb9f054a2c_0_6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cb9f054a2c_0_6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gcb9f054a2c_0_6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cb9f054a2c_0_6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gcb9f054a2c_0_6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cb9f054a2c_0_6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gcb9f054a2c_0_6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b9f054a2c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b9f054a2c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cb9f054a2c_0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cb9f054a2c_0_6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gcb9f054a2c_0_6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cb9f054a2c_0_6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gcb9f054a2c_0_6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cb9f054a2c_0_7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gcb9f054a2c_0_7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cb9f054a2c_0_7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4" name="Google Shape;754;gcb9f054a2c_0_7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cb9f054a2c_0_7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gcb9f054a2c_0_7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cb9f054a2c_0_7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69" name="Google Shape;769;gcb9f054a2c_0_7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0" name="Google Shape;770;gcb9f054a2c_0_7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cb9f054a2c_0_7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79" name="Google Shape;779;gcb9f054a2c_0_7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0" name="Google Shape;780;gcb9f054a2c_0_7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cb9f054a2c_0_7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gcb9f054a2c_0_7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cb9f054a2c_0_7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gcb9f054a2c_0_7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cb9f054a2c_0_7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0" name="Google Shape;810;gcb9f054a2c_0_7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b9f054a2c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b9f054a2c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cb9f054a2c_0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cb9f054a2c_0_77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16" name="Google Shape;816;gcb9f054a2c_0_7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cb9f054a2c_0_78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22" name="Google Shape;822;gcb9f054a2c_0_7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8" name="Google Shape;828;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cb9f054a2c_0_79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37" name="Google Shape;837;gcb9f054a2c_0_7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cb9f054a2c_0_8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43" name="Google Shape;843;gcb9f054a2c_0_8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4" name="Google Shape;844;gcb9f054a2c_0_8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1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51" name="Google Shape;851;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2" name="Google Shape;852;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cbc0104607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cbc0104607_0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gcbc0104607_0_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ce594ef92b_0_6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ce594ef92b_0_6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7" name="Google Shape;867;gce594ef92b_0_6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ce594ef92b_0_6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gce594ef92b_0_6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ce594ef92b_0_6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gce594ef92b_0_6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b9f054a2c_0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b9f054a2c_0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cb9f054a2c_0_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ce594ef92b_0_6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gce594ef92b_0_6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ce594ef92b_0_6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gce594ef92b_0_6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ce594ef92b_0_7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2" name="Google Shape;912;gce594ef92b_0_7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ce594ef92b_0_7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 name="Google Shape;923;gce594ef92b_0_7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ce594ef92b_0_7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1" name="Google Shape;941;gce594ef92b_0_7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ce594ef92b_0_7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0" name="Google Shape;950;gce594ef92b_0_7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ce594ef92b_0_7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 name="Google Shape;957;gce594ef92b_0_7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ce594ef92b_0_7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8" name="Google Shape;968;gce594ef92b_0_7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ce594ef92b_0_7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6" name="Google Shape;986;gce594ef92b_0_7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ce594ef92b_0_7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3" name="Google Shape;1013;gce594ef92b_0_7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22"/>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1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1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5" name="Google Shape;35;p1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1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1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1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1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1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8" name="Google Shape;48;p1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 name="Google Shape;49;p1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0" name="Google Shape;50;p1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1" name="Google Shape;51;p1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2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2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12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1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2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2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2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25.png"/><Relationship Id="rId4" Type="http://schemas.openxmlformats.org/officeDocument/2006/relationships/image" Target="../media/image6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5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5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6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5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6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6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3.png"/><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5.png"/><Relationship Id="rId4" Type="http://schemas.openxmlformats.org/officeDocument/2006/relationships/image" Target="../media/image1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5.png"/><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0.png"/><Relationship Id="rId4" Type="http://schemas.openxmlformats.org/officeDocument/2006/relationships/image" Target="../media/image2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5.png"/><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3.png"/><Relationship Id="rId4" Type="http://schemas.openxmlformats.org/officeDocument/2006/relationships/image" Target="../media/image43.png"/><Relationship Id="rId5" Type="http://schemas.openxmlformats.org/officeDocument/2006/relationships/image" Target="../media/image19.png"/><Relationship Id="rId6" Type="http://schemas.openxmlformats.org/officeDocument/2006/relationships/image" Target="../media/image2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0.png"/><Relationship Id="rId4" Type="http://schemas.openxmlformats.org/officeDocument/2006/relationships/image" Target="../media/image53.png"/><Relationship Id="rId5" Type="http://schemas.openxmlformats.org/officeDocument/2006/relationships/image" Target="../media/image47.png"/><Relationship Id="rId6" Type="http://schemas.openxmlformats.org/officeDocument/2006/relationships/image" Target="../media/image4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64.png"/><Relationship Id="rId4" Type="http://schemas.openxmlformats.org/officeDocument/2006/relationships/image" Target="../media/image5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2.png"/><Relationship Id="rId4" Type="http://schemas.openxmlformats.org/officeDocument/2006/relationships/image" Target="../media/image5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56.png"/><Relationship Id="rId4" Type="http://schemas.openxmlformats.org/officeDocument/2006/relationships/image" Target="../media/image6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5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5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Reinforcement Learning</a:t>
            </a:r>
            <a:endParaRPr/>
          </a:p>
        </p:txBody>
      </p:sp>
      <p:sp>
        <p:nvSpPr>
          <p:cNvPr id="89" name="Google Shape;89;p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rPr lang="en-US"/>
              <a:t>Keith Burghardt, Kristina Lerman</a:t>
            </a:r>
            <a:endParaRPr/>
          </a:p>
          <a:p>
            <a:pPr indent="0" lvl="0" marL="0" rtl="0" algn="ctr">
              <a:spcBef>
                <a:spcPts val="640"/>
              </a:spcBef>
              <a:spcAft>
                <a:spcPts val="0"/>
              </a:spcAft>
              <a:buClr>
                <a:srgbClr val="888888"/>
              </a:buClr>
              <a:buSzPts val="3200"/>
              <a:buNone/>
            </a:pPr>
            <a:r>
              <a:rPr lang="en-US"/>
              <a:t>University of Southern California</a:t>
            </a:r>
            <a:endParaRPr/>
          </a:p>
        </p:txBody>
      </p:sp>
      <p:sp>
        <p:nvSpPr>
          <p:cNvPr id="90" name="Google Shape;90;p1"/>
          <p:cNvSpPr txBox="1"/>
          <p:nvPr/>
        </p:nvSpPr>
        <p:spPr>
          <a:xfrm>
            <a:off x="179400" y="5716700"/>
            <a:ext cx="732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Slides adapted from Professor Wei-Min</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cb9f054a2c_0_67"/>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57" name="Google Shape;157;gcb9f054a2c_0_67"/>
          <p:cNvSpPr txBox="1"/>
          <p:nvPr>
            <p:ph idx="1" type="body"/>
          </p:nvPr>
        </p:nvSpPr>
        <p:spPr>
          <a:xfrm>
            <a:off x="6396100" y="971750"/>
            <a:ext cx="2526300" cy="1143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a:t>What model sees</a:t>
            </a:r>
            <a:endParaRPr/>
          </a:p>
        </p:txBody>
      </p:sp>
      <p:pic>
        <p:nvPicPr>
          <p:cNvPr id="158" name="Google Shape;158;gcb9f054a2c_0_67"/>
          <p:cNvPicPr preferRelativeResize="0"/>
          <p:nvPr/>
        </p:nvPicPr>
        <p:blipFill>
          <a:blip r:embed="rId3">
            <a:alphaModFix/>
          </a:blip>
          <a:stretch>
            <a:fillRect/>
          </a:stretch>
        </p:blipFill>
        <p:spPr>
          <a:xfrm>
            <a:off x="1811025" y="1196152"/>
            <a:ext cx="5521950" cy="5334200"/>
          </a:xfrm>
          <a:prstGeom prst="rect">
            <a:avLst/>
          </a:prstGeom>
          <a:noFill/>
          <a:ln>
            <a:noFill/>
          </a:ln>
        </p:spPr>
      </p:pic>
      <p:sp>
        <p:nvSpPr>
          <p:cNvPr id="159" name="Google Shape;159;gcb9f054a2c_0_67"/>
          <p:cNvSpPr/>
          <p:nvPr/>
        </p:nvSpPr>
        <p:spPr>
          <a:xfrm>
            <a:off x="3602675" y="1196150"/>
            <a:ext cx="2526300" cy="1649700"/>
          </a:xfrm>
          <a:prstGeom prst="rect">
            <a:avLst/>
          </a:prstGeom>
          <a:solidFill>
            <a:srgbClr val="FFD800">
              <a:alpha val="488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gce594ef92b_0_80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0000"/>
              </a:buClr>
              <a:buSzPct val="122222"/>
              <a:buFont typeface="Calibri"/>
              <a:buNone/>
            </a:pPr>
            <a:r>
              <a:rPr lang="en-US">
                <a:solidFill>
                  <a:srgbClr val="000000"/>
                </a:solidFill>
              </a:rPr>
              <a:t>Policy Iteration</a:t>
            </a:r>
            <a:br>
              <a:rPr lang="en-US">
                <a:solidFill>
                  <a:srgbClr val="000000"/>
                </a:solidFill>
              </a:rPr>
            </a:br>
            <a:r>
              <a:rPr lang="en-US" sz="3600">
                <a:solidFill>
                  <a:srgbClr val="000000"/>
                </a:solidFill>
              </a:rPr>
              <a:t>(improving π(s) every step)</a:t>
            </a:r>
            <a:endParaRPr sz="3600">
              <a:solidFill>
                <a:srgbClr val="000000"/>
              </a:solidFill>
            </a:endParaRPr>
          </a:p>
        </p:txBody>
      </p:sp>
      <p:sp>
        <p:nvSpPr>
          <p:cNvPr id="1024" name="Google Shape;1024;gce594ef92b_0_804"/>
          <p:cNvSpPr txBox="1"/>
          <p:nvPr>
            <p:ph idx="1" type="body"/>
          </p:nvPr>
        </p:nvSpPr>
        <p:spPr>
          <a:xfrm>
            <a:off x="228600" y="1600200"/>
            <a:ext cx="84582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00"/>
              </a:buClr>
              <a:buSzPts val="2400"/>
              <a:buChar char="•"/>
            </a:pPr>
            <a:r>
              <a:rPr lang="en-US" sz="2400">
                <a:solidFill>
                  <a:srgbClr val="000000"/>
                </a:solidFill>
              </a:rPr>
              <a:t>Start with a randomly chosen initial policy π</a:t>
            </a:r>
            <a:r>
              <a:rPr baseline="-25000" lang="en-US" sz="2400">
                <a:solidFill>
                  <a:srgbClr val="000000"/>
                </a:solidFill>
              </a:rPr>
              <a:t>0</a:t>
            </a:r>
            <a:r>
              <a:rPr lang="en-US" sz="2400">
                <a:solidFill>
                  <a:srgbClr val="000000"/>
                </a:solidFill>
              </a:rPr>
              <a:t> </a:t>
            </a:r>
            <a:endParaRPr/>
          </a:p>
          <a:p>
            <a:pPr indent="-342900" lvl="0" marL="342900" rtl="0" algn="l">
              <a:spcBef>
                <a:spcPts val="480"/>
              </a:spcBef>
              <a:spcAft>
                <a:spcPts val="0"/>
              </a:spcAft>
              <a:buClr>
                <a:srgbClr val="000000"/>
              </a:buClr>
              <a:buSzPts val="2400"/>
              <a:buChar char="•"/>
            </a:pPr>
            <a:r>
              <a:rPr lang="en-US" sz="2400">
                <a:solidFill>
                  <a:srgbClr val="000000"/>
                </a:solidFill>
              </a:rPr>
              <a:t>Iterate until no change in utility values of the state: </a:t>
            </a:r>
            <a:endParaRPr sz="2400">
              <a:solidFill>
                <a:srgbClr val="000000"/>
              </a:solidFill>
            </a:endParaRPr>
          </a:p>
          <a:p>
            <a:pPr indent="-342900" lvl="0" marL="342900" rtl="0" algn="l">
              <a:spcBef>
                <a:spcPts val="480"/>
              </a:spcBef>
              <a:spcAft>
                <a:spcPts val="0"/>
              </a:spcAft>
              <a:buClr>
                <a:srgbClr val="000000"/>
              </a:buClr>
              <a:buSzPts val="2400"/>
              <a:buChar char="•"/>
            </a:pPr>
            <a:r>
              <a:rPr lang="en-US" sz="2400">
                <a:solidFill>
                  <a:srgbClr val="000000"/>
                </a:solidFill>
              </a:rPr>
              <a:t>Policy evaluation: given a policy π</a:t>
            </a:r>
            <a:r>
              <a:rPr baseline="-25000" lang="en-US" sz="2400">
                <a:solidFill>
                  <a:srgbClr val="000000"/>
                </a:solidFill>
              </a:rPr>
              <a:t>i</a:t>
            </a:r>
            <a:r>
              <a:rPr lang="en-US" sz="2400">
                <a:solidFill>
                  <a:srgbClr val="000000"/>
                </a:solidFill>
              </a:rPr>
              <a:t>, calculate the utility U</a:t>
            </a:r>
            <a:r>
              <a:rPr baseline="-25000" lang="en-US" sz="2400">
                <a:solidFill>
                  <a:srgbClr val="000000"/>
                </a:solidFill>
              </a:rPr>
              <a:t>i</a:t>
            </a:r>
            <a:r>
              <a:rPr lang="en-US" sz="2400">
                <a:solidFill>
                  <a:srgbClr val="000000"/>
                </a:solidFill>
              </a:rPr>
              <a:t>(s) of every state </a:t>
            </a:r>
            <a:r>
              <a:rPr i="1" lang="en-US" sz="2400">
                <a:solidFill>
                  <a:srgbClr val="000000"/>
                </a:solidFill>
              </a:rPr>
              <a:t>s </a:t>
            </a:r>
            <a:r>
              <a:rPr lang="en-US" sz="2400">
                <a:solidFill>
                  <a:srgbClr val="000000"/>
                </a:solidFill>
              </a:rPr>
              <a:t>using policy π</a:t>
            </a:r>
            <a:r>
              <a:rPr baseline="-25000" lang="en-US" sz="2400">
                <a:solidFill>
                  <a:srgbClr val="000000"/>
                </a:solidFill>
              </a:rPr>
              <a:t>i</a:t>
            </a:r>
            <a:r>
              <a:rPr lang="en-US" sz="2400">
                <a:solidFill>
                  <a:srgbClr val="000000"/>
                </a:solidFill>
              </a:rPr>
              <a:t> by solving the system of equations: </a:t>
            </a:r>
            <a:endParaRPr sz="2400">
              <a:solidFill>
                <a:srgbClr val="000000"/>
              </a:solidFill>
            </a:endParaRPr>
          </a:p>
          <a:p>
            <a:pPr indent="-190500" lvl="0" marL="342900" rtl="0" algn="l">
              <a:spcBef>
                <a:spcPts val="480"/>
              </a:spcBef>
              <a:spcAft>
                <a:spcPts val="0"/>
              </a:spcAft>
              <a:buClr>
                <a:schemeClr val="dk1"/>
              </a:buClr>
              <a:buSzPts val="2400"/>
              <a:buNone/>
            </a:pPr>
            <a:r>
              <a:t/>
            </a:r>
            <a:endParaRPr sz="2400">
              <a:solidFill>
                <a:srgbClr val="000000"/>
              </a:solidFill>
            </a:endParaRPr>
          </a:p>
          <a:p>
            <a:pPr indent="-190500" lvl="0" marL="342900" rtl="0" algn="l">
              <a:spcBef>
                <a:spcPts val="480"/>
              </a:spcBef>
              <a:spcAft>
                <a:spcPts val="0"/>
              </a:spcAft>
              <a:buClr>
                <a:schemeClr val="dk1"/>
              </a:buClr>
              <a:buSzPts val="2400"/>
              <a:buNone/>
            </a:pPr>
            <a:r>
              <a:t/>
            </a:r>
            <a:endParaRPr sz="2400">
              <a:solidFill>
                <a:srgbClr val="000000"/>
              </a:solidFill>
            </a:endParaRPr>
          </a:p>
          <a:p>
            <a:pPr indent="-342900" lvl="0" marL="342900" rtl="0" algn="l">
              <a:spcBef>
                <a:spcPts val="480"/>
              </a:spcBef>
              <a:spcAft>
                <a:spcPts val="0"/>
              </a:spcAft>
              <a:buClr>
                <a:srgbClr val="000000"/>
              </a:buClr>
              <a:buSzPts val="2400"/>
              <a:buChar char="•"/>
            </a:pPr>
            <a:r>
              <a:rPr lang="en-US" sz="2400">
                <a:solidFill>
                  <a:srgbClr val="000000"/>
                </a:solidFill>
              </a:rPr>
              <a:t>Policy improvement: calculate the new policy π</a:t>
            </a:r>
            <a:r>
              <a:rPr baseline="-25000" lang="en-US" sz="2400">
                <a:solidFill>
                  <a:srgbClr val="000000"/>
                </a:solidFill>
              </a:rPr>
              <a:t>i+1</a:t>
            </a:r>
            <a:r>
              <a:rPr lang="en-US" sz="2400">
                <a:solidFill>
                  <a:srgbClr val="000000"/>
                </a:solidFill>
              </a:rPr>
              <a:t> using one‐step look‐ahead based on U</a:t>
            </a:r>
            <a:r>
              <a:rPr baseline="-25000" lang="en-US" sz="2400">
                <a:solidFill>
                  <a:srgbClr val="000000"/>
                </a:solidFill>
              </a:rPr>
              <a:t>i</a:t>
            </a:r>
            <a:r>
              <a:rPr lang="en-US" sz="2400">
                <a:solidFill>
                  <a:srgbClr val="000000"/>
                </a:solidFill>
              </a:rPr>
              <a:t>(s): </a:t>
            </a:r>
            <a:endParaRPr/>
          </a:p>
        </p:txBody>
      </p:sp>
      <p:sp>
        <p:nvSpPr>
          <p:cNvPr id="1025" name="Google Shape;1025;gce594ef92b_0_80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pic>
        <p:nvPicPr>
          <p:cNvPr id="1026" name="Google Shape;1026;gce594ef92b_0_804"/>
          <p:cNvPicPr preferRelativeResize="0"/>
          <p:nvPr/>
        </p:nvPicPr>
        <p:blipFill rotWithShape="1">
          <a:blip r:embed="rId3">
            <a:alphaModFix/>
          </a:blip>
          <a:srcRect b="0" l="0" r="0" t="0"/>
          <a:stretch/>
        </p:blipFill>
        <p:spPr>
          <a:xfrm>
            <a:off x="1778000" y="5073650"/>
            <a:ext cx="5205411" cy="909638"/>
          </a:xfrm>
          <a:prstGeom prst="rect">
            <a:avLst/>
          </a:prstGeom>
          <a:solidFill>
            <a:srgbClr val="CCFFCC"/>
          </a:solidFill>
          <a:ln>
            <a:noFill/>
          </a:ln>
        </p:spPr>
      </p:pic>
      <p:pic>
        <p:nvPicPr>
          <p:cNvPr id="1027" name="Google Shape;1027;gce594ef92b_0_804"/>
          <p:cNvPicPr preferRelativeResize="0"/>
          <p:nvPr/>
        </p:nvPicPr>
        <p:blipFill rotWithShape="1">
          <a:blip r:embed="rId4">
            <a:alphaModFix/>
          </a:blip>
          <a:srcRect b="0" l="0" r="0" t="0"/>
          <a:stretch/>
        </p:blipFill>
        <p:spPr>
          <a:xfrm>
            <a:off x="1676400" y="3352800"/>
            <a:ext cx="5741989" cy="846138"/>
          </a:xfrm>
          <a:prstGeom prst="rect">
            <a:avLst/>
          </a:prstGeom>
          <a:solidFill>
            <a:srgbClr val="CCFFCC"/>
          </a:solid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gce594ef92b_0_8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lang="en-US">
                <a:solidFill>
                  <a:srgbClr val="000000"/>
                </a:solidFill>
              </a:rPr>
              <a:t>Policy Iteration Comments</a:t>
            </a:r>
            <a:endParaRPr>
              <a:solidFill>
                <a:srgbClr val="000000"/>
              </a:solidFill>
            </a:endParaRPr>
          </a:p>
        </p:txBody>
      </p:sp>
      <p:sp>
        <p:nvSpPr>
          <p:cNvPr id="1033" name="Google Shape;1033;gce594ef92b_0_81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00"/>
              </a:buClr>
              <a:buSzPts val="3200"/>
              <a:buChar char="•"/>
            </a:pPr>
            <a:r>
              <a:rPr lang="en-US">
                <a:solidFill>
                  <a:srgbClr val="000000"/>
                </a:solidFill>
              </a:rPr>
              <a:t>Each step of policy iteration is guaranteed to strictly improve the policy at some state when improvement of state utility value is possible </a:t>
            </a:r>
            <a:endParaRPr/>
          </a:p>
          <a:p>
            <a:pPr indent="-342900" lvl="0" marL="342900" rtl="0" algn="l">
              <a:spcBef>
                <a:spcPts val="640"/>
              </a:spcBef>
              <a:spcAft>
                <a:spcPts val="0"/>
              </a:spcAft>
              <a:buClr>
                <a:srgbClr val="000000"/>
              </a:buClr>
              <a:buSzPts val="3200"/>
              <a:buChar char="•"/>
            </a:pPr>
            <a:r>
              <a:rPr lang="en-US">
                <a:solidFill>
                  <a:srgbClr val="000000"/>
                </a:solidFill>
              </a:rPr>
              <a:t>Converge to the optimal policy </a:t>
            </a:r>
            <a:endParaRPr/>
          </a:p>
          <a:p>
            <a:pPr indent="-342900" lvl="0" marL="342900" rtl="0" algn="l">
              <a:spcBef>
                <a:spcPts val="640"/>
              </a:spcBef>
              <a:spcAft>
                <a:spcPts val="0"/>
              </a:spcAft>
              <a:buClr>
                <a:srgbClr val="000000"/>
              </a:buClr>
              <a:buSzPts val="3200"/>
              <a:buChar char="•"/>
            </a:pPr>
            <a:r>
              <a:rPr lang="en-US">
                <a:solidFill>
                  <a:srgbClr val="000000"/>
                </a:solidFill>
              </a:rPr>
              <a:t>Gives the exact value of the optimal policy</a:t>
            </a:r>
            <a:endParaRPr>
              <a:solidFill>
                <a:srgbClr val="000000"/>
              </a:solidFill>
            </a:endParaRPr>
          </a:p>
          <a:p>
            <a:pPr indent="0" lvl="0" marL="0" rtl="0" algn="l">
              <a:spcBef>
                <a:spcPts val="640"/>
              </a:spcBef>
              <a:spcAft>
                <a:spcPts val="0"/>
              </a:spcAft>
              <a:buClr>
                <a:schemeClr val="dk1"/>
              </a:buClr>
              <a:buSzPts val="3200"/>
              <a:buNone/>
            </a:pPr>
            <a:r>
              <a:t/>
            </a:r>
            <a:endParaRPr>
              <a:solidFill>
                <a:srgbClr val="000000"/>
              </a:solidFill>
            </a:endParaRPr>
          </a:p>
        </p:txBody>
      </p:sp>
      <p:sp>
        <p:nvSpPr>
          <p:cNvPr id="1034" name="Google Shape;1034;gce594ef92b_0_81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gce594ef92b_0_8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lang="en-US">
                <a:solidFill>
                  <a:srgbClr val="000000"/>
                </a:solidFill>
              </a:rPr>
              <a:t>Policy Iteration Example</a:t>
            </a:r>
            <a:endParaRPr>
              <a:solidFill>
                <a:srgbClr val="000000"/>
              </a:solidFill>
            </a:endParaRPr>
          </a:p>
        </p:txBody>
      </p:sp>
      <p:sp>
        <p:nvSpPr>
          <p:cNvPr id="1040" name="Google Shape;1040;gce594ef92b_0_81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pic>
        <p:nvPicPr>
          <p:cNvPr id="1041" name="Google Shape;1041;gce594ef92b_0_818"/>
          <p:cNvPicPr preferRelativeResize="0"/>
          <p:nvPr/>
        </p:nvPicPr>
        <p:blipFill rotWithShape="1">
          <a:blip r:embed="rId3">
            <a:alphaModFix/>
          </a:blip>
          <a:srcRect b="0" l="0" r="0" t="0"/>
          <a:stretch/>
        </p:blipFill>
        <p:spPr>
          <a:xfrm>
            <a:off x="762000" y="1676400"/>
            <a:ext cx="7391401" cy="4551766"/>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gce594ef92b_0_8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lang="en-US">
                <a:solidFill>
                  <a:srgbClr val="000000"/>
                </a:solidFill>
              </a:rPr>
              <a:t>Policy Iteration Example</a:t>
            </a:r>
            <a:endParaRPr>
              <a:solidFill>
                <a:srgbClr val="000000"/>
              </a:solidFill>
            </a:endParaRPr>
          </a:p>
        </p:txBody>
      </p:sp>
      <p:pic>
        <p:nvPicPr>
          <p:cNvPr id="1047" name="Google Shape;1047;gce594ef92b_0_824"/>
          <p:cNvPicPr preferRelativeResize="0"/>
          <p:nvPr>
            <p:ph idx="1" type="body"/>
          </p:nvPr>
        </p:nvPicPr>
        <p:blipFill rotWithShape="1">
          <a:blip r:embed="rId3">
            <a:alphaModFix/>
          </a:blip>
          <a:srcRect b="10617" l="0" r="0" t="10617"/>
          <a:stretch/>
        </p:blipFill>
        <p:spPr>
          <a:xfrm>
            <a:off x="457200" y="1600200"/>
            <a:ext cx="8229600" cy="4526100"/>
          </a:xfrm>
          <a:prstGeom prst="rect">
            <a:avLst/>
          </a:prstGeom>
          <a:noFill/>
          <a:ln>
            <a:noFill/>
          </a:ln>
        </p:spPr>
      </p:pic>
      <p:sp>
        <p:nvSpPr>
          <p:cNvPr id="1048" name="Google Shape;1048;gce594ef92b_0_82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gce594ef92b_0_8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lang="en-US">
                <a:solidFill>
                  <a:srgbClr val="000000"/>
                </a:solidFill>
              </a:rPr>
              <a:t>Policy Iteration Example</a:t>
            </a:r>
            <a:endParaRPr>
              <a:solidFill>
                <a:srgbClr val="000000"/>
              </a:solidFill>
            </a:endParaRPr>
          </a:p>
        </p:txBody>
      </p:sp>
      <p:sp>
        <p:nvSpPr>
          <p:cNvPr id="1054" name="Google Shape;1054;gce594ef92b_0_83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55" name="Google Shape;1055;gce594ef92b_0_830"/>
          <p:cNvPicPr preferRelativeResize="0"/>
          <p:nvPr/>
        </p:nvPicPr>
        <p:blipFill rotWithShape="1">
          <a:blip r:embed="rId3">
            <a:alphaModFix/>
          </a:blip>
          <a:srcRect b="0" l="0" r="0" t="0"/>
          <a:stretch/>
        </p:blipFill>
        <p:spPr>
          <a:xfrm>
            <a:off x="977900" y="1727200"/>
            <a:ext cx="7188200" cy="34036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gce594ef92b_0_8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lang="en-US">
                <a:solidFill>
                  <a:srgbClr val="000000"/>
                </a:solidFill>
              </a:rPr>
              <a:t>Policy Iteration Example</a:t>
            </a:r>
            <a:endParaRPr>
              <a:solidFill>
                <a:srgbClr val="000000"/>
              </a:solidFill>
            </a:endParaRPr>
          </a:p>
        </p:txBody>
      </p:sp>
      <p:sp>
        <p:nvSpPr>
          <p:cNvPr id="1061" name="Google Shape;1061;gce594ef92b_0_83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62" name="Google Shape;1062;gce594ef92b_0_836"/>
          <p:cNvPicPr preferRelativeResize="0"/>
          <p:nvPr/>
        </p:nvPicPr>
        <p:blipFill rotWithShape="1">
          <a:blip r:embed="rId3">
            <a:alphaModFix/>
          </a:blip>
          <a:srcRect b="0" l="0" r="0" t="0"/>
          <a:stretch/>
        </p:blipFill>
        <p:spPr>
          <a:xfrm>
            <a:off x="914400" y="1828800"/>
            <a:ext cx="7226300" cy="44196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gce594ef92b_0_8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lang="en-US">
                <a:solidFill>
                  <a:srgbClr val="000000"/>
                </a:solidFill>
              </a:rPr>
              <a:t>Policy Iteration Example</a:t>
            </a:r>
            <a:endParaRPr>
              <a:solidFill>
                <a:srgbClr val="000000"/>
              </a:solidFill>
            </a:endParaRPr>
          </a:p>
        </p:txBody>
      </p:sp>
      <p:sp>
        <p:nvSpPr>
          <p:cNvPr id="1068" name="Google Shape;1068;gce594ef92b_0_84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69" name="Google Shape;1069;gce594ef92b_0_842"/>
          <p:cNvPicPr preferRelativeResize="0"/>
          <p:nvPr/>
        </p:nvPicPr>
        <p:blipFill rotWithShape="1">
          <a:blip r:embed="rId3">
            <a:alphaModFix/>
          </a:blip>
          <a:srcRect b="0" l="0" r="0" t="0"/>
          <a:stretch/>
        </p:blipFill>
        <p:spPr>
          <a:xfrm>
            <a:off x="990600" y="1676400"/>
            <a:ext cx="7464698" cy="42291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gce594ef92b_0_8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lang="en-US">
                <a:solidFill>
                  <a:srgbClr val="000000"/>
                </a:solidFill>
              </a:rPr>
              <a:t>Policy Iteration Example</a:t>
            </a:r>
            <a:endParaRPr>
              <a:solidFill>
                <a:srgbClr val="000000"/>
              </a:solidFill>
            </a:endParaRPr>
          </a:p>
        </p:txBody>
      </p:sp>
      <p:sp>
        <p:nvSpPr>
          <p:cNvPr id="1075" name="Google Shape;1075;gce594ef92b_0_84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76" name="Google Shape;1076;gce594ef92b_0_848"/>
          <p:cNvPicPr preferRelativeResize="0"/>
          <p:nvPr/>
        </p:nvPicPr>
        <p:blipFill rotWithShape="1">
          <a:blip r:embed="rId3">
            <a:alphaModFix/>
          </a:blip>
          <a:srcRect b="0" l="0" r="0" t="0"/>
          <a:stretch/>
        </p:blipFill>
        <p:spPr>
          <a:xfrm>
            <a:off x="1066800" y="1828800"/>
            <a:ext cx="7061200" cy="45085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gce594ef92b_0_8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lang="en-US">
                <a:solidFill>
                  <a:srgbClr val="000000"/>
                </a:solidFill>
              </a:rPr>
              <a:t>Policy Iteration Example</a:t>
            </a:r>
            <a:endParaRPr>
              <a:solidFill>
                <a:srgbClr val="000000"/>
              </a:solidFill>
            </a:endParaRPr>
          </a:p>
        </p:txBody>
      </p:sp>
      <p:sp>
        <p:nvSpPr>
          <p:cNvPr id="1082" name="Google Shape;1082;gce594ef92b_0_85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new policy π</a:t>
            </a:r>
            <a:r>
              <a:rPr baseline="-25000" lang="en-US"/>
              <a:t>2 </a:t>
            </a:r>
            <a:r>
              <a:rPr lang="en-US"/>
              <a:t>after an iteration from π</a:t>
            </a:r>
            <a:r>
              <a:rPr baseline="-25000" lang="en-US"/>
              <a:t>1</a:t>
            </a:r>
            <a:endParaRPr/>
          </a:p>
          <a:p>
            <a:pPr indent="-285750" lvl="1" marL="742950" rtl="0" algn="l">
              <a:spcBef>
                <a:spcPts val="560"/>
              </a:spcBef>
              <a:spcAft>
                <a:spcPts val="0"/>
              </a:spcAft>
              <a:buClr>
                <a:schemeClr val="dk1"/>
              </a:buClr>
              <a:buSzPts val="2800"/>
              <a:buChar char="–"/>
            </a:pPr>
            <a:r>
              <a:rPr lang="en-US"/>
              <a:t>π</a:t>
            </a:r>
            <a:r>
              <a:rPr baseline="-25000" lang="en-US"/>
              <a:t>2</a:t>
            </a:r>
            <a:r>
              <a:rPr lang="en-US"/>
              <a:t>(Hungry)🡪Eat</a:t>
            </a:r>
            <a:endParaRPr/>
          </a:p>
          <a:p>
            <a:pPr indent="-285750" lvl="1" marL="742950" rtl="0" algn="l">
              <a:spcBef>
                <a:spcPts val="560"/>
              </a:spcBef>
              <a:spcAft>
                <a:spcPts val="0"/>
              </a:spcAft>
              <a:buClr>
                <a:schemeClr val="dk1"/>
              </a:buClr>
              <a:buSzPts val="2800"/>
              <a:buChar char="–"/>
            </a:pPr>
            <a:r>
              <a:rPr lang="en-US"/>
              <a:t>π</a:t>
            </a:r>
            <a:r>
              <a:rPr baseline="-25000" lang="en-US"/>
              <a:t>2</a:t>
            </a:r>
            <a:r>
              <a:rPr lang="en-US"/>
              <a:t>(Full)🡪Sleep</a:t>
            </a:r>
            <a:endParaRPr/>
          </a:p>
        </p:txBody>
      </p:sp>
      <p:sp>
        <p:nvSpPr>
          <p:cNvPr id="1083" name="Google Shape;1083;gce594ef92b_0_85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gce594ef92b_0_8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lang="en-US">
                <a:solidFill>
                  <a:srgbClr val="000000"/>
                </a:solidFill>
              </a:rPr>
              <a:t>Summary</a:t>
            </a:r>
            <a:endParaRPr>
              <a:solidFill>
                <a:srgbClr val="000000"/>
              </a:solidFill>
            </a:endParaRPr>
          </a:p>
        </p:txBody>
      </p:sp>
      <p:sp>
        <p:nvSpPr>
          <p:cNvPr id="1089" name="Google Shape;1089;gce594ef92b_0_860"/>
          <p:cNvSpPr txBox="1"/>
          <p:nvPr>
            <p:ph idx="1" type="body"/>
          </p:nvPr>
        </p:nvSpPr>
        <p:spPr>
          <a:xfrm>
            <a:off x="304800" y="1600200"/>
            <a:ext cx="8610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00"/>
              </a:buClr>
              <a:buSzPts val="2800"/>
              <a:buChar char="•"/>
            </a:pPr>
            <a:r>
              <a:rPr lang="en-US" sz="2800">
                <a:solidFill>
                  <a:srgbClr val="000000"/>
                </a:solidFill>
              </a:rPr>
              <a:t>POMDP is very (the most) general model</a:t>
            </a:r>
            <a:endParaRPr/>
          </a:p>
          <a:p>
            <a:pPr indent="-285750" lvl="1" marL="742950" rtl="0" algn="l">
              <a:spcBef>
                <a:spcPts val="480"/>
              </a:spcBef>
              <a:spcAft>
                <a:spcPts val="0"/>
              </a:spcAft>
              <a:buClr>
                <a:srgbClr val="000000"/>
              </a:buClr>
              <a:buSzPts val="2400"/>
              <a:buChar char="–"/>
            </a:pPr>
            <a:r>
              <a:rPr lang="en-US" sz="2400">
                <a:solidFill>
                  <a:srgbClr val="000000"/>
                </a:solidFill>
              </a:rPr>
              <a:t>Deal with uncertainty by </a:t>
            </a:r>
            <a:endParaRPr sz="2400">
              <a:solidFill>
                <a:srgbClr val="000000"/>
              </a:solidFill>
            </a:endParaRPr>
          </a:p>
          <a:p>
            <a:pPr indent="-228600" lvl="2" marL="1143000" rtl="0" algn="l">
              <a:spcBef>
                <a:spcPts val="400"/>
              </a:spcBef>
              <a:spcAft>
                <a:spcPts val="0"/>
              </a:spcAft>
              <a:buClr>
                <a:srgbClr val="000000"/>
              </a:buClr>
              <a:buSzPts val="2000"/>
              <a:buChar char="•"/>
            </a:pPr>
            <a:r>
              <a:rPr lang="en-US" sz="2000">
                <a:solidFill>
                  <a:srgbClr val="000000"/>
                </a:solidFill>
              </a:rPr>
              <a:t>action models and sensor models</a:t>
            </a:r>
            <a:endParaRPr/>
          </a:p>
          <a:p>
            <a:pPr indent="-342900" lvl="0" marL="342900" rtl="0" algn="l">
              <a:spcBef>
                <a:spcPts val="560"/>
              </a:spcBef>
              <a:spcAft>
                <a:spcPts val="0"/>
              </a:spcAft>
              <a:buClr>
                <a:srgbClr val="000000"/>
              </a:buClr>
              <a:buSzPts val="2800"/>
              <a:buChar char="•"/>
            </a:pPr>
            <a:r>
              <a:rPr lang="en-US" sz="2800">
                <a:solidFill>
                  <a:srgbClr val="000000"/>
                </a:solidFill>
              </a:rPr>
              <a:t>Incorporate goals 🡪 rewards 🡪 utilities 🡪 policy</a:t>
            </a:r>
            <a:endParaRPr sz="2800">
              <a:solidFill>
                <a:srgbClr val="000000"/>
              </a:solidFill>
            </a:endParaRPr>
          </a:p>
          <a:p>
            <a:pPr indent="-285750" lvl="1" marL="742950" rtl="0" algn="l">
              <a:spcBef>
                <a:spcPts val="480"/>
              </a:spcBef>
              <a:spcAft>
                <a:spcPts val="0"/>
              </a:spcAft>
              <a:buClr>
                <a:srgbClr val="000000"/>
              </a:buClr>
              <a:buSzPts val="2400"/>
              <a:buChar char="–"/>
            </a:pPr>
            <a:r>
              <a:rPr lang="en-US" sz="2400">
                <a:solidFill>
                  <a:srgbClr val="000000"/>
                </a:solidFill>
              </a:rPr>
              <a:t>Utilities and policies can be computed from rewards</a:t>
            </a:r>
            <a:endParaRPr/>
          </a:p>
          <a:p>
            <a:pPr indent="-228600" lvl="2" marL="1143000" rtl="0" algn="l">
              <a:spcBef>
                <a:spcPts val="400"/>
              </a:spcBef>
              <a:spcAft>
                <a:spcPts val="0"/>
              </a:spcAft>
              <a:buClr>
                <a:srgbClr val="000000"/>
              </a:buClr>
              <a:buSzPts val="2000"/>
              <a:buChar char="•"/>
            </a:pPr>
            <a:r>
              <a:rPr lang="en-US" sz="2000">
                <a:solidFill>
                  <a:srgbClr val="000000"/>
                </a:solidFill>
              </a:rPr>
              <a:t>Systematically  (Bellman equations)</a:t>
            </a:r>
            <a:endParaRPr/>
          </a:p>
          <a:p>
            <a:pPr indent="-228600" lvl="2" marL="1143000" rtl="0" algn="l">
              <a:spcBef>
                <a:spcPts val="400"/>
              </a:spcBef>
              <a:spcAft>
                <a:spcPts val="0"/>
              </a:spcAft>
              <a:buClr>
                <a:srgbClr val="000000"/>
              </a:buClr>
              <a:buSzPts val="2000"/>
              <a:buChar char="•"/>
            </a:pPr>
            <a:r>
              <a:rPr lang="en-US" sz="2000">
                <a:solidFill>
                  <a:srgbClr val="000000"/>
                </a:solidFill>
              </a:rPr>
              <a:t>Iteratively (Bellman’s iteration algorithm)</a:t>
            </a:r>
            <a:endParaRPr/>
          </a:p>
          <a:p>
            <a:pPr indent="-285750" lvl="1" marL="742950" rtl="0" algn="l">
              <a:spcBef>
                <a:spcPts val="480"/>
              </a:spcBef>
              <a:spcAft>
                <a:spcPts val="0"/>
              </a:spcAft>
              <a:buClr>
                <a:srgbClr val="000000"/>
              </a:buClr>
              <a:buSzPts val="2400"/>
              <a:buChar char="–"/>
            </a:pPr>
            <a:r>
              <a:rPr lang="en-US" sz="2400">
                <a:solidFill>
                  <a:srgbClr val="000000"/>
                </a:solidFill>
              </a:rPr>
              <a:t>Solve a problem by following a good policy</a:t>
            </a:r>
            <a:endParaRPr/>
          </a:p>
          <a:p>
            <a:pPr indent="-228600" lvl="2" marL="1143000" rtl="0" algn="l">
              <a:spcBef>
                <a:spcPts val="400"/>
              </a:spcBef>
              <a:spcAft>
                <a:spcPts val="0"/>
              </a:spcAft>
              <a:buClr>
                <a:srgbClr val="000000"/>
              </a:buClr>
              <a:buSzPts val="2000"/>
              <a:buChar char="•"/>
            </a:pPr>
            <a:r>
              <a:rPr lang="en-US" sz="2000">
                <a:solidFill>
                  <a:srgbClr val="000000"/>
                </a:solidFill>
              </a:rPr>
              <a:t>One policy for one problem</a:t>
            </a:r>
            <a:endParaRPr/>
          </a:p>
        </p:txBody>
      </p:sp>
      <p:sp>
        <p:nvSpPr>
          <p:cNvPr id="1090" name="Google Shape;1090;gce594ef92b_0_86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cb9f054a2c_0_73"/>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66" name="Google Shape;166;gcb9f054a2c_0_73"/>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167" name="Google Shape;167;gcb9f054a2c_0_73"/>
          <p:cNvSpPr txBox="1"/>
          <p:nvPr>
            <p:ph idx="1" type="body"/>
          </p:nvPr>
        </p:nvSpPr>
        <p:spPr>
          <a:xfrm>
            <a:off x="174425" y="987450"/>
            <a:ext cx="3440700" cy="4526100"/>
          </a:xfrm>
          <a:prstGeom prst="rect">
            <a:avLst/>
          </a:prstGeom>
        </p:spPr>
        <p:txBody>
          <a:bodyPr anchorCtr="0" anchor="t" bIns="45700" lIns="91425" spcFirstLastPara="1" rIns="91425" wrap="square" tIns="45700">
            <a:normAutofit/>
          </a:bodyPr>
          <a:lstStyle/>
          <a:p>
            <a:pPr indent="-412750" lvl="0" marL="457200" rtl="0" algn="l">
              <a:spcBef>
                <a:spcPts val="360"/>
              </a:spcBef>
              <a:spcAft>
                <a:spcPts val="0"/>
              </a:spcAft>
              <a:buSzPts val="2900"/>
              <a:buChar char="•"/>
            </a:pPr>
            <a:r>
              <a:rPr lang="en-US" sz="2900"/>
              <a:t>Interpret what you see to change model state</a:t>
            </a:r>
            <a:endParaRPr sz="2900"/>
          </a:p>
          <a:p>
            <a:pPr indent="-412750" lvl="0" marL="457200" rtl="0" algn="l">
              <a:spcBef>
                <a:spcPts val="0"/>
              </a:spcBef>
              <a:spcAft>
                <a:spcPts val="0"/>
              </a:spcAft>
              <a:buSzPts val="2900"/>
              <a:buChar char="•"/>
            </a:pPr>
            <a:r>
              <a:rPr lang="en-US" sz="2900"/>
              <a:t>reward</a:t>
            </a:r>
            <a:r>
              <a:rPr lang="en-US" sz="2900"/>
              <a:t> or punish model’s action</a:t>
            </a:r>
            <a:endParaRPr sz="2900"/>
          </a:p>
        </p:txBody>
      </p:sp>
      <p:pic>
        <p:nvPicPr>
          <p:cNvPr id="168" name="Google Shape;168;gcb9f054a2c_0_73"/>
          <p:cNvPicPr preferRelativeResize="0"/>
          <p:nvPr/>
        </p:nvPicPr>
        <p:blipFill>
          <a:blip r:embed="rId3">
            <a:alphaModFix/>
          </a:blip>
          <a:stretch>
            <a:fillRect/>
          </a:stretch>
        </p:blipFill>
        <p:spPr>
          <a:xfrm>
            <a:off x="3036525" y="1196152"/>
            <a:ext cx="5521950" cy="5334200"/>
          </a:xfrm>
          <a:prstGeom prst="rect">
            <a:avLst/>
          </a:prstGeom>
          <a:noFill/>
          <a:ln>
            <a:noFill/>
          </a:ln>
        </p:spPr>
      </p:pic>
      <p:sp>
        <p:nvSpPr>
          <p:cNvPr id="169" name="Google Shape;169;gcb9f054a2c_0_73"/>
          <p:cNvSpPr/>
          <p:nvPr/>
        </p:nvSpPr>
        <p:spPr>
          <a:xfrm>
            <a:off x="3036525" y="2892975"/>
            <a:ext cx="2526300" cy="1649700"/>
          </a:xfrm>
          <a:prstGeom prst="rect">
            <a:avLst/>
          </a:prstGeom>
          <a:solidFill>
            <a:srgbClr val="FFD800">
              <a:alpha val="488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cb9f054a2c_0_79"/>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76" name="Google Shape;176;gcb9f054a2c_0_79"/>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177" name="Google Shape;177;gcb9f054a2c_0_79"/>
          <p:cNvPicPr preferRelativeResize="0"/>
          <p:nvPr/>
        </p:nvPicPr>
        <p:blipFill>
          <a:blip r:embed="rId3">
            <a:alphaModFix/>
          </a:blip>
          <a:stretch>
            <a:fillRect/>
          </a:stretch>
        </p:blipFill>
        <p:spPr>
          <a:xfrm>
            <a:off x="3036525" y="1196152"/>
            <a:ext cx="5521950" cy="5334200"/>
          </a:xfrm>
          <a:prstGeom prst="rect">
            <a:avLst/>
          </a:prstGeom>
          <a:noFill/>
          <a:ln>
            <a:noFill/>
          </a:ln>
        </p:spPr>
      </p:pic>
      <p:sp>
        <p:nvSpPr>
          <p:cNvPr id="178" name="Google Shape;178;gcb9f054a2c_0_79"/>
          <p:cNvSpPr/>
          <p:nvPr/>
        </p:nvSpPr>
        <p:spPr>
          <a:xfrm>
            <a:off x="5374850" y="4749550"/>
            <a:ext cx="1492500" cy="1780800"/>
          </a:xfrm>
          <a:prstGeom prst="rect">
            <a:avLst/>
          </a:prstGeom>
          <a:solidFill>
            <a:srgbClr val="FFD800">
              <a:alpha val="488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cb9f054a2c_0_79"/>
          <p:cNvSpPr txBox="1"/>
          <p:nvPr>
            <p:ph idx="1" type="body"/>
          </p:nvPr>
        </p:nvSpPr>
        <p:spPr>
          <a:xfrm>
            <a:off x="174425" y="987450"/>
            <a:ext cx="3440700" cy="4526100"/>
          </a:xfrm>
          <a:prstGeom prst="rect">
            <a:avLst/>
          </a:prstGeom>
        </p:spPr>
        <p:txBody>
          <a:bodyPr anchorCtr="0" anchor="t" bIns="45700" lIns="91425" spcFirstLastPara="1" rIns="91425" wrap="square" tIns="45700">
            <a:normAutofit/>
          </a:bodyPr>
          <a:lstStyle/>
          <a:p>
            <a:pPr indent="-412750" lvl="0" marL="457200" rtl="0" algn="l">
              <a:spcBef>
                <a:spcPts val="360"/>
              </a:spcBef>
              <a:spcAft>
                <a:spcPts val="0"/>
              </a:spcAft>
              <a:buSzPts val="2900"/>
              <a:buChar char="•"/>
            </a:pPr>
            <a:r>
              <a:rPr lang="en-US" sz="2900"/>
              <a:t>Agent is the model itself</a:t>
            </a:r>
            <a:endParaRPr sz="2900"/>
          </a:p>
          <a:p>
            <a:pPr indent="-412750" lvl="0" marL="457200" rtl="0" algn="l">
              <a:spcBef>
                <a:spcPts val="0"/>
              </a:spcBef>
              <a:spcAft>
                <a:spcPts val="0"/>
              </a:spcAft>
              <a:buSzPts val="2900"/>
              <a:buChar char="•"/>
            </a:pPr>
            <a:r>
              <a:rPr lang="en-US" sz="2900"/>
              <a:t>It directs actions, e.g., what to do or what to say</a:t>
            </a:r>
            <a:endParaRPr sz="2900"/>
          </a:p>
          <a:p>
            <a:pPr indent="-412750" lvl="0" marL="457200" rtl="0" algn="l">
              <a:spcBef>
                <a:spcPts val="0"/>
              </a:spcBef>
              <a:spcAft>
                <a:spcPts val="0"/>
              </a:spcAft>
              <a:buSzPts val="2900"/>
              <a:buChar char="•"/>
            </a:pPr>
            <a:r>
              <a:rPr lang="en-US" sz="2900"/>
              <a:t>Its actions are based on its internal state</a:t>
            </a:r>
            <a:endParaRPr sz="2900"/>
          </a:p>
          <a:p>
            <a:pPr indent="-412750" lvl="0" marL="457200" rtl="0" algn="l">
              <a:spcBef>
                <a:spcPts val="0"/>
              </a:spcBef>
              <a:spcAft>
                <a:spcPts val="0"/>
              </a:spcAft>
              <a:buSzPts val="2900"/>
              <a:buChar char="•"/>
            </a:pPr>
            <a:r>
              <a:rPr lang="en-US" sz="2900"/>
              <a:t>It changes actions based on rewards</a:t>
            </a:r>
            <a:endParaRPr sz="2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cb9f054a2c_0_107"/>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Why do we need all these states?</a:t>
            </a:r>
            <a:endParaRPr/>
          </a:p>
        </p:txBody>
      </p:sp>
      <p:sp>
        <p:nvSpPr>
          <p:cNvPr id="186" name="Google Shape;186;gcb9f054a2c_0_107"/>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a:t>What if we</a:t>
            </a:r>
            <a:endParaRPr/>
          </a:p>
          <a:p>
            <a:pPr indent="0" lvl="0" marL="0" rtl="0" algn="l">
              <a:spcBef>
                <a:spcPts val="360"/>
              </a:spcBef>
              <a:spcAft>
                <a:spcPts val="0"/>
              </a:spcAft>
              <a:buNone/>
            </a:pPr>
            <a:r>
              <a:rPr lang="en-US"/>
              <a:t>remove </a:t>
            </a:r>
            <a:endParaRPr/>
          </a:p>
          <a:p>
            <a:pPr indent="0" lvl="0" marL="0" rtl="0" algn="l">
              <a:spcBef>
                <a:spcPts val="360"/>
              </a:spcBef>
              <a:spcAft>
                <a:spcPts val="0"/>
              </a:spcAft>
              <a:buNone/>
            </a:pPr>
            <a:r>
              <a:rPr lang="en-US"/>
              <a:t>reward?</a:t>
            </a:r>
            <a:endParaRPr/>
          </a:p>
        </p:txBody>
      </p:sp>
      <p:pic>
        <p:nvPicPr>
          <p:cNvPr id="187" name="Google Shape;187;gcb9f054a2c_0_107"/>
          <p:cNvPicPr preferRelativeResize="0"/>
          <p:nvPr/>
        </p:nvPicPr>
        <p:blipFill>
          <a:blip r:embed="rId3">
            <a:alphaModFix/>
          </a:blip>
          <a:stretch>
            <a:fillRect/>
          </a:stretch>
        </p:blipFill>
        <p:spPr>
          <a:xfrm>
            <a:off x="1811025" y="1196152"/>
            <a:ext cx="5521950" cy="5334200"/>
          </a:xfrm>
          <a:prstGeom prst="rect">
            <a:avLst/>
          </a:prstGeom>
          <a:noFill/>
          <a:ln>
            <a:noFill/>
          </a:ln>
        </p:spPr>
      </p:pic>
      <p:cxnSp>
        <p:nvCxnSpPr>
          <p:cNvPr id="188" name="Google Shape;188;gcb9f054a2c_0_107"/>
          <p:cNvCxnSpPr/>
          <p:nvPr/>
        </p:nvCxnSpPr>
        <p:spPr>
          <a:xfrm>
            <a:off x="3583750" y="3351225"/>
            <a:ext cx="1335600" cy="1005600"/>
          </a:xfrm>
          <a:prstGeom prst="straightConnector1">
            <a:avLst/>
          </a:prstGeom>
          <a:noFill/>
          <a:ln cap="flat" cmpd="sng" w="76200">
            <a:solidFill>
              <a:srgbClr val="FF0000"/>
            </a:solidFill>
            <a:prstDash val="solid"/>
            <a:round/>
            <a:headEnd len="med" w="med" type="none"/>
            <a:tailEnd len="med" w="med" type="none"/>
          </a:ln>
        </p:spPr>
      </p:cxnSp>
      <p:cxnSp>
        <p:nvCxnSpPr>
          <p:cNvPr id="189" name="Google Shape;189;gcb9f054a2c_0_107"/>
          <p:cNvCxnSpPr/>
          <p:nvPr/>
        </p:nvCxnSpPr>
        <p:spPr>
          <a:xfrm>
            <a:off x="3453325" y="3503625"/>
            <a:ext cx="1335600" cy="1005600"/>
          </a:xfrm>
          <a:prstGeom prst="straightConnector1">
            <a:avLst/>
          </a:prstGeom>
          <a:noFill/>
          <a:ln cap="flat" cmpd="sng" w="76200">
            <a:solidFill>
              <a:srgbClr val="FF0000"/>
            </a:solidFill>
            <a:prstDash val="solid"/>
            <a:round/>
            <a:headEnd len="med" w="med" type="none"/>
            <a:tailEnd len="med" w="med" type="none"/>
          </a:ln>
        </p:spPr>
      </p:cxnSp>
      <p:cxnSp>
        <p:nvCxnSpPr>
          <p:cNvPr id="190" name="Google Shape;190;gcb9f054a2c_0_107"/>
          <p:cNvCxnSpPr/>
          <p:nvPr/>
        </p:nvCxnSpPr>
        <p:spPr>
          <a:xfrm>
            <a:off x="3762875" y="3247525"/>
            <a:ext cx="1335600" cy="1005600"/>
          </a:xfrm>
          <a:prstGeom prst="straightConnector1">
            <a:avLst/>
          </a:prstGeom>
          <a:noFill/>
          <a:ln cap="flat" cmpd="sng" w="76200">
            <a:solidFill>
              <a:srgbClr val="FF0000"/>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cb9f054a2c_0_118"/>
          <p:cNvSpPr txBox="1"/>
          <p:nvPr>
            <p:ph type="title"/>
          </p:nvPr>
        </p:nvSpPr>
        <p:spPr>
          <a:xfrm>
            <a:off x="457200" y="274638"/>
            <a:ext cx="82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Example of Movement Without Rewards</a:t>
            </a:r>
            <a:endParaRPr/>
          </a:p>
        </p:txBody>
      </p:sp>
      <p:sp>
        <p:nvSpPr>
          <p:cNvPr id="197" name="Google Shape;197;gcb9f054a2c_0_118"/>
          <p:cNvSpPr txBox="1"/>
          <p:nvPr>
            <p:ph idx="1" type="body"/>
          </p:nvPr>
        </p:nvSpPr>
        <p:spPr>
          <a:xfrm>
            <a:off x="457200" y="1600200"/>
            <a:ext cx="4821900" cy="4526100"/>
          </a:xfrm>
          <a:prstGeom prst="rect">
            <a:avLst/>
          </a:prstGeom>
        </p:spPr>
        <p:txBody>
          <a:bodyPr anchorCtr="0" anchor="t" bIns="45700" lIns="91425" spcFirstLastPara="1" rIns="91425" wrap="square" tIns="45700">
            <a:normAutofit lnSpcReduction="20000"/>
          </a:bodyPr>
          <a:lstStyle/>
          <a:p>
            <a:pPr indent="0" lvl="0" marL="0" rtl="0" algn="l">
              <a:spcBef>
                <a:spcPts val="360"/>
              </a:spcBef>
              <a:spcAft>
                <a:spcPts val="0"/>
              </a:spcAft>
              <a:buNone/>
            </a:pPr>
            <a:r>
              <a:rPr lang="en-US"/>
              <a:t>Langton’s ant: </a:t>
            </a:r>
            <a:endParaRPr/>
          </a:p>
          <a:p>
            <a:pPr indent="-342900" lvl="0" marL="457200" rtl="0" algn="l">
              <a:spcBef>
                <a:spcPts val="360"/>
              </a:spcBef>
              <a:spcAft>
                <a:spcPts val="0"/>
              </a:spcAft>
              <a:buSzPts val="1800"/>
              <a:buChar char="•"/>
            </a:pPr>
            <a:r>
              <a:rPr lang="en-US"/>
              <a:t>Environment: colors of surrounding blocks</a:t>
            </a:r>
            <a:endParaRPr/>
          </a:p>
          <a:p>
            <a:pPr indent="-342900" lvl="0" marL="457200" rtl="0" algn="l">
              <a:spcBef>
                <a:spcPts val="0"/>
              </a:spcBef>
              <a:spcAft>
                <a:spcPts val="0"/>
              </a:spcAft>
              <a:buSzPts val="1800"/>
              <a:buChar char="•"/>
            </a:pPr>
            <a:r>
              <a:rPr lang="en-US"/>
              <a:t>State depends on local environment</a:t>
            </a:r>
            <a:endParaRPr/>
          </a:p>
          <a:p>
            <a:pPr indent="-342900" lvl="0" marL="457200" rtl="0" algn="l">
              <a:spcBef>
                <a:spcPts val="0"/>
              </a:spcBef>
              <a:spcAft>
                <a:spcPts val="0"/>
              </a:spcAft>
              <a:buSzPts val="1800"/>
              <a:buChar char="•"/>
            </a:pPr>
            <a:r>
              <a:rPr lang="en-US"/>
              <a:t>New state = new action (move forward, turn left, or right)</a:t>
            </a:r>
            <a:endParaRPr/>
          </a:p>
          <a:p>
            <a:pPr indent="-342900" lvl="0" marL="457200" rtl="0" algn="l">
              <a:spcBef>
                <a:spcPts val="0"/>
              </a:spcBef>
              <a:spcAft>
                <a:spcPts val="0"/>
              </a:spcAft>
              <a:buSzPts val="1800"/>
              <a:buChar char="•"/>
            </a:pPr>
            <a:r>
              <a:rPr lang="en-US"/>
              <a:t>Note: no reward for movement</a:t>
            </a:r>
            <a:endParaRPr/>
          </a:p>
        </p:txBody>
      </p:sp>
      <p:pic>
        <p:nvPicPr>
          <p:cNvPr id="198" name="Google Shape;198;gcb9f054a2c_0_118"/>
          <p:cNvPicPr preferRelativeResize="0"/>
          <p:nvPr/>
        </p:nvPicPr>
        <p:blipFill>
          <a:blip r:embed="rId3">
            <a:alphaModFix/>
          </a:blip>
          <a:stretch>
            <a:fillRect/>
          </a:stretch>
        </p:blipFill>
        <p:spPr>
          <a:xfrm>
            <a:off x="5278963" y="1463987"/>
            <a:ext cx="3930025" cy="3930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cb9f054a2c_0_131"/>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205" name="Google Shape;205;gcb9f054a2c_0_131"/>
          <p:cNvPicPr preferRelativeResize="0"/>
          <p:nvPr/>
        </p:nvPicPr>
        <p:blipFill>
          <a:blip r:embed="rId3">
            <a:alphaModFix/>
          </a:blip>
          <a:stretch>
            <a:fillRect/>
          </a:stretch>
        </p:blipFill>
        <p:spPr>
          <a:xfrm>
            <a:off x="1304930" y="0"/>
            <a:ext cx="6534133" cy="6858000"/>
          </a:xfrm>
          <a:prstGeom prst="rect">
            <a:avLst/>
          </a:prstGeom>
          <a:noFill/>
          <a:ln>
            <a:noFill/>
          </a:ln>
        </p:spPr>
      </p:pic>
      <p:sp>
        <p:nvSpPr>
          <p:cNvPr id="206" name="Google Shape;206;gcb9f054a2c_0_131"/>
          <p:cNvSpPr txBox="1"/>
          <p:nvPr>
            <p:ph type="title"/>
          </p:nvPr>
        </p:nvSpPr>
        <p:spPr>
          <a:xfrm>
            <a:off x="762000" y="0"/>
            <a:ext cx="37863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solidFill>
                  <a:srgbClr val="FFFFFF"/>
                </a:solidFill>
              </a:rPr>
              <a:t>Example</a:t>
            </a:r>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cb9f054a2c_0_14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Movement With Purpose</a:t>
            </a:r>
            <a:endParaRPr/>
          </a:p>
        </p:txBody>
      </p:sp>
      <p:sp>
        <p:nvSpPr>
          <p:cNvPr id="213" name="Google Shape;213;gcb9f054a2c_0_140"/>
          <p:cNvSpPr txBox="1"/>
          <p:nvPr>
            <p:ph idx="1" type="body"/>
          </p:nvPr>
        </p:nvSpPr>
        <p:spPr>
          <a:xfrm>
            <a:off x="457200" y="1600200"/>
            <a:ext cx="8229600" cy="4526100"/>
          </a:xfrm>
          <a:prstGeom prst="rect">
            <a:avLst/>
          </a:prstGeom>
        </p:spPr>
        <p:txBody>
          <a:bodyPr anchorCtr="0" anchor="t" bIns="45700" lIns="91425" spcFirstLastPara="1" rIns="91425" wrap="square" tIns="45700">
            <a:normAutofit fontScale="92500" lnSpcReduction="10000"/>
          </a:bodyPr>
          <a:lstStyle/>
          <a:p>
            <a:pPr indent="-334327" lvl="0" marL="457200" rtl="0" algn="l">
              <a:spcBef>
                <a:spcPts val="360"/>
              </a:spcBef>
              <a:spcAft>
                <a:spcPts val="0"/>
              </a:spcAft>
              <a:buSzPct val="56250"/>
              <a:buChar char="•"/>
            </a:pPr>
            <a:r>
              <a:rPr lang="en-US"/>
              <a:t>Rewards push a model to a particular action</a:t>
            </a:r>
            <a:endParaRPr/>
          </a:p>
          <a:p>
            <a:pPr indent="-334327" lvl="0" marL="457200" rtl="0" algn="l">
              <a:spcBef>
                <a:spcPts val="0"/>
              </a:spcBef>
              <a:spcAft>
                <a:spcPts val="0"/>
              </a:spcAft>
              <a:buSzPct val="56250"/>
              <a:buChar char="•"/>
            </a:pPr>
            <a:r>
              <a:rPr lang="en-US"/>
              <a:t>Example: Langton’s ants will not a priori try to find the closest </a:t>
            </a:r>
            <a:r>
              <a:rPr lang="en-US"/>
              <a:t>distance</a:t>
            </a:r>
            <a:r>
              <a:rPr lang="en-US"/>
              <a:t> between two points</a:t>
            </a:r>
            <a:endParaRPr/>
          </a:p>
          <a:p>
            <a:pPr indent="-334327" lvl="0" marL="457200" rtl="0" algn="l">
              <a:spcBef>
                <a:spcPts val="0"/>
              </a:spcBef>
              <a:spcAft>
                <a:spcPts val="0"/>
              </a:spcAft>
              <a:buSzPct val="56250"/>
              <a:buChar char="•"/>
            </a:pPr>
            <a:r>
              <a:rPr lang="en-US"/>
              <a:t>However, real ants will! </a:t>
            </a:r>
            <a:endParaRPr/>
          </a:p>
          <a:p>
            <a:pPr indent="-334327" lvl="1" marL="914400" rtl="0" algn="l">
              <a:spcBef>
                <a:spcPts val="0"/>
              </a:spcBef>
              <a:spcAft>
                <a:spcPts val="0"/>
              </a:spcAft>
              <a:buSzPct val="64285"/>
              <a:buChar char="–"/>
            </a:pPr>
            <a:r>
              <a:rPr lang="en-US"/>
              <a:t>Ants leave </a:t>
            </a:r>
            <a:r>
              <a:rPr lang="en-US"/>
              <a:t>pheromones</a:t>
            </a:r>
            <a:r>
              <a:rPr lang="en-US"/>
              <a:t> (change the environment)</a:t>
            </a:r>
            <a:endParaRPr/>
          </a:p>
          <a:p>
            <a:pPr indent="-334327" lvl="1" marL="914400" rtl="0" algn="l">
              <a:spcBef>
                <a:spcPts val="0"/>
              </a:spcBef>
              <a:spcAft>
                <a:spcPts val="0"/>
              </a:spcAft>
              <a:buSzPct val="64285"/>
              <a:buChar char="–"/>
            </a:pPr>
            <a:r>
              <a:rPr lang="en-US"/>
              <a:t>Pheromones</a:t>
            </a:r>
            <a:r>
              <a:rPr lang="en-US"/>
              <a:t> are sensed by ants (observer)</a:t>
            </a:r>
            <a:endParaRPr/>
          </a:p>
          <a:p>
            <a:pPr indent="-334327" lvl="1" marL="914400" rtl="0" algn="l">
              <a:spcBef>
                <a:spcPts val="0"/>
              </a:spcBef>
              <a:spcAft>
                <a:spcPts val="0"/>
              </a:spcAft>
              <a:buSzPct val="64285"/>
              <a:buChar char="–"/>
            </a:pPr>
            <a:r>
              <a:rPr lang="en-US"/>
              <a:t>They follow </a:t>
            </a:r>
            <a:r>
              <a:rPr lang="en-US"/>
              <a:t>pheromones (action)</a:t>
            </a:r>
            <a:r>
              <a:rPr lang="en-US"/>
              <a:t> because they want to follow food/home (increases their “utility”) </a:t>
            </a:r>
            <a:endParaRPr/>
          </a:p>
          <a:p>
            <a:pPr indent="-334327" lvl="2" marL="1371600" rtl="0" algn="l">
              <a:spcBef>
                <a:spcPts val="0"/>
              </a:spcBef>
              <a:spcAft>
                <a:spcPts val="0"/>
              </a:spcAft>
              <a:buSzPct val="75000"/>
              <a:buChar char="•"/>
            </a:pPr>
            <a:r>
              <a:rPr lang="en-US"/>
              <a:t>new state -&gt; new action</a:t>
            </a:r>
            <a:endParaRPr/>
          </a:p>
          <a:p>
            <a:pPr indent="-334327" lvl="1" marL="914400" rtl="0" algn="l">
              <a:spcBef>
                <a:spcPts val="0"/>
              </a:spcBef>
              <a:spcAft>
                <a:spcPts val="0"/>
              </a:spcAft>
              <a:buSzPct val="64285"/>
              <a:buChar char="–"/>
            </a:pPr>
            <a:r>
              <a:rPr lang="en-US"/>
              <a:t>As better routes are found, pheromones </a:t>
            </a:r>
            <a:r>
              <a:rPr i="1" lang="en-US"/>
              <a:t>reinforce </a:t>
            </a:r>
            <a:r>
              <a:rPr lang="en-US"/>
              <a:t>shortest path</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cb9f054a2c_0_146"/>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20" name="Google Shape;220;gcb9f054a2c_0_146"/>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221" name="Google Shape;221;gcb9f054a2c_0_146"/>
          <p:cNvPicPr preferRelativeResize="0"/>
          <p:nvPr/>
        </p:nvPicPr>
        <p:blipFill>
          <a:blip r:embed="rId3">
            <a:alphaModFix/>
          </a:blip>
          <a:stretch>
            <a:fillRect/>
          </a:stretch>
        </p:blipFill>
        <p:spPr>
          <a:xfrm>
            <a:off x="995448" y="4"/>
            <a:ext cx="7515277" cy="6858000"/>
          </a:xfrm>
          <a:prstGeom prst="rect">
            <a:avLst/>
          </a:prstGeom>
          <a:noFill/>
          <a:ln>
            <a:noFill/>
          </a:ln>
        </p:spPr>
      </p:pic>
      <p:sp>
        <p:nvSpPr>
          <p:cNvPr id="222" name="Google Shape;222;gcb9f054a2c_0_146"/>
          <p:cNvSpPr txBox="1"/>
          <p:nvPr/>
        </p:nvSpPr>
        <p:spPr>
          <a:xfrm>
            <a:off x="6144000" y="60174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https://en.wikipedia.org/wiki/Ant_colony_optimization_algorithms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cb9f054a2c_0_153"/>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Basics of Reinforcement Learning</a:t>
            </a:r>
            <a:endParaRPr/>
          </a:p>
        </p:txBody>
      </p:sp>
      <p:sp>
        <p:nvSpPr>
          <p:cNvPr id="229" name="Google Shape;229;gcb9f054a2c_0_153"/>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2200">
                <a:latin typeface="Arial"/>
                <a:ea typeface="Arial"/>
                <a:cs typeface="Arial"/>
                <a:sym typeface="Arial"/>
              </a:rPr>
              <a:t>Markov decision process (MDP)</a:t>
            </a:r>
            <a:r>
              <a:rPr lang="en-US" sz="2200">
                <a:solidFill>
                  <a:srgbClr val="000000"/>
                </a:solidFill>
                <a:latin typeface="Arial"/>
                <a:ea typeface="Arial"/>
                <a:cs typeface="Arial"/>
                <a:sym typeface="Arial"/>
              </a:rPr>
              <a:t>:</a:t>
            </a:r>
            <a:endParaRPr sz="2200">
              <a:solidFill>
                <a:srgbClr val="000000"/>
              </a:solidFill>
              <a:latin typeface="Arial"/>
              <a:ea typeface="Arial"/>
              <a:cs typeface="Arial"/>
              <a:sym typeface="Arial"/>
            </a:endParaRPr>
          </a:p>
          <a:p>
            <a:pPr indent="-368300" lvl="0" marL="457200" rtl="0" algn="l">
              <a:lnSpc>
                <a:spcPct val="115000"/>
              </a:lnSpc>
              <a:spcBef>
                <a:spcPts val="1200"/>
              </a:spcBef>
              <a:spcAft>
                <a:spcPts val="0"/>
              </a:spcAft>
              <a:buClr>
                <a:srgbClr val="000000"/>
              </a:buClr>
              <a:buSzPts val="2200"/>
              <a:buChar char="●"/>
            </a:pPr>
            <a:r>
              <a:rPr lang="en-US" sz="2200">
                <a:solidFill>
                  <a:srgbClr val="000000"/>
                </a:solidFill>
                <a:latin typeface="Arial"/>
                <a:ea typeface="Arial"/>
                <a:cs typeface="Arial"/>
                <a:sym typeface="Arial"/>
              </a:rPr>
              <a:t>a set of environment and agent states, </a:t>
            </a:r>
            <a:r>
              <a:rPr i="1" lang="en-US" sz="2200">
                <a:solidFill>
                  <a:srgbClr val="000000"/>
                </a:solidFill>
                <a:latin typeface="Arial"/>
                <a:ea typeface="Arial"/>
                <a:cs typeface="Arial"/>
                <a:sym typeface="Arial"/>
              </a:rPr>
              <a:t>S</a:t>
            </a:r>
            <a:r>
              <a:rPr lang="en-US" sz="2200">
                <a:solidFill>
                  <a:srgbClr val="000000"/>
                </a:solidFill>
                <a:latin typeface="Arial"/>
                <a:ea typeface="Arial"/>
                <a:cs typeface="Arial"/>
                <a:sym typeface="Arial"/>
              </a:rPr>
              <a:t>;</a:t>
            </a:r>
            <a:endParaRPr sz="2200">
              <a:solidFill>
                <a:srgbClr val="000000"/>
              </a:solidFill>
              <a:latin typeface="Arial"/>
              <a:ea typeface="Arial"/>
              <a:cs typeface="Arial"/>
              <a:sym typeface="Arial"/>
            </a:endParaRPr>
          </a:p>
          <a:p>
            <a:pPr indent="-368300" lvl="0" marL="457200" rtl="0" algn="l">
              <a:lnSpc>
                <a:spcPct val="115000"/>
              </a:lnSpc>
              <a:spcBef>
                <a:spcPts val="0"/>
              </a:spcBef>
              <a:spcAft>
                <a:spcPts val="0"/>
              </a:spcAft>
              <a:buClr>
                <a:srgbClr val="000000"/>
              </a:buClr>
              <a:buSzPts val="2200"/>
              <a:buChar char="●"/>
            </a:pPr>
            <a:r>
              <a:rPr lang="en-US" sz="2200">
                <a:solidFill>
                  <a:srgbClr val="000000"/>
                </a:solidFill>
                <a:latin typeface="Arial"/>
                <a:ea typeface="Arial"/>
                <a:cs typeface="Arial"/>
                <a:sym typeface="Arial"/>
              </a:rPr>
              <a:t>a set of actions, </a:t>
            </a:r>
            <a:r>
              <a:rPr i="1" lang="en-US" sz="2200">
                <a:solidFill>
                  <a:srgbClr val="000000"/>
                </a:solidFill>
                <a:latin typeface="Arial"/>
                <a:ea typeface="Arial"/>
                <a:cs typeface="Arial"/>
                <a:sym typeface="Arial"/>
              </a:rPr>
              <a:t>A</a:t>
            </a:r>
            <a:r>
              <a:rPr lang="en-US" sz="2200">
                <a:solidFill>
                  <a:srgbClr val="000000"/>
                </a:solidFill>
                <a:latin typeface="Arial"/>
                <a:ea typeface="Arial"/>
                <a:cs typeface="Arial"/>
                <a:sym typeface="Arial"/>
              </a:rPr>
              <a:t>, of the agent;</a:t>
            </a:r>
            <a:endParaRPr sz="2200">
              <a:solidFill>
                <a:srgbClr val="000000"/>
              </a:solidFill>
              <a:latin typeface="Arial"/>
              <a:ea typeface="Arial"/>
              <a:cs typeface="Arial"/>
              <a:sym typeface="Arial"/>
            </a:endParaRPr>
          </a:p>
          <a:p>
            <a:pPr indent="-368300" lvl="0" marL="457200" rtl="0" algn="l">
              <a:lnSpc>
                <a:spcPct val="115000"/>
              </a:lnSpc>
              <a:spcBef>
                <a:spcPts val="0"/>
              </a:spcBef>
              <a:spcAft>
                <a:spcPts val="0"/>
              </a:spcAft>
              <a:buClr>
                <a:srgbClr val="000000"/>
              </a:buClr>
              <a:buSzPts val="2200"/>
              <a:buChar char="●"/>
            </a:pPr>
            <a:r>
              <a:rPr lang="en-US" sz="2200">
                <a:solidFill>
                  <a:srgbClr val="000000"/>
                </a:solidFill>
                <a:latin typeface="Arial"/>
                <a:ea typeface="Arial"/>
                <a:cs typeface="Arial"/>
                <a:sym typeface="Arial"/>
              </a:rPr>
              <a:t>Movement is generally stochastic</a:t>
            </a:r>
            <a:endParaRPr sz="2200">
              <a:solidFill>
                <a:srgbClr val="000000"/>
              </a:solidFill>
              <a:latin typeface="Arial"/>
              <a:ea typeface="Arial"/>
              <a:cs typeface="Arial"/>
              <a:sym typeface="Arial"/>
            </a:endParaRPr>
          </a:p>
          <a:p>
            <a:pPr indent="-368300" lvl="0" marL="457200" rtl="0" algn="l">
              <a:lnSpc>
                <a:spcPct val="115000"/>
              </a:lnSpc>
              <a:spcBef>
                <a:spcPts val="0"/>
              </a:spcBef>
              <a:spcAft>
                <a:spcPts val="0"/>
              </a:spcAft>
              <a:buClr>
                <a:srgbClr val="000000"/>
              </a:buClr>
              <a:buSzPts val="2200"/>
              <a:buChar char="●"/>
            </a:pPr>
            <a:r>
              <a:rPr lang="en-US" sz="2200">
                <a:solidFill>
                  <a:srgbClr val="000000"/>
                </a:solidFill>
                <a:latin typeface="Arial"/>
                <a:ea typeface="Arial"/>
                <a:cs typeface="Arial"/>
                <a:sym typeface="Arial"/>
              </a:rPr>
              <a:t>Probability to do action </a:t>
            </a:r>
            <a:r>
              <a:rPr i="1" lang="en-US" sz="2200">
                <a:solidFill>
                  <a:srgbClr val="000000"/>
                </a:solidFill>
                <a:latin typeface="Arial"/>
                <a:ea typeface="Arial"/>
                <a:cs typeface="Arial"/>
                <a:sym typeface="Arial"/>
              </a:rPr>
              <a:t>a</a:t>
            </a:r>
            <a:r>
              <a:rPr lang="en-US" sz="2200">
                <a:solidFill>
                  <a:srgbClr val="000000"/>
                </a:solidFill>
                <a:latin typeface="Arial"/>
                <a:ea typeface="Arial"/>
                <a:cs typeface="Arial"/>
                <a:sym typeface="Arial"/>
              </a:rPr>
              <a:t> given state </a:t>
            </a:r>
            <a:r>
              <a:rPr i="1" lang="en-US" sz="2200">
                <a:solidFill>
                  <a:srgbClr val="000000"/>
                </a:solidFill>
                <a:latin typeface="Arial"/>
                <a:ea typeface="Arial"/>
                <a:cs typeface="Arial"/>
                <a:sym typeface="Arial"/>
              </a:rPr>
              <a:t>s</a:t>
            </a:r>
            <a:r>
              <a:rPr lang="en-US" sz="2200">
                <a:solidFill>
                  <a:srgbClr val="000000"/>
                </a:solidFill>
                <a:latin typeface="Arial"/>
                <a:ea typeface="Arial"/>
                <a:cs typeface="Arial"/>
                <a:sym typeface="Arial"/>
              </a:rPr>
              <a:t>: </a:t>
            </a:r>
            <a:r>
              <a:rPr lang="en-US" sz="2200">
                <a:latin typeface="Arial"/>
                <a:ea typeface="Arial"/>
                <a:cs typeface="Arial"/>
                <a:sym typeface="Arial"/>
              </a:rPr>
              <a:t>Pr ( a</a:t>
            </a:r>
            <a:r>
              <a:rPr baseline="-25000" lang="en-US" sz="2200">
                <a:latin typeface="Arial"/>
                <a:ea typeface="Arial"/>
                <a:cs typeface="Arial"/>
                <a:sym typeface="Arial"/>
              </a:rPr>
              <a:t>t</a:t>
            </a:r>
            <a:r>
              <a:rPr lang="en-US" sz="2200">
                <a:latin typeface="Arial"/>
                <a:ea typeface="Arial"/>
                <a:cs typeface="Arial"/>
                <a:sym typeface="Arial"/>
              </a:rPr>
              <a:t>= a ∣ s</a:t>
            </a:r>
            <a:r>
              <a:rPr baseline="-25000" lang="en-US" sz="2200">
                <a:latin typeface="Arial"/>
                <a:ea typeface="Arial"/>
                <a:cs typeface="Arial"/>
                <a:sym typeface="Arial"/>
              </a:rPr>
              <a:t>t</a:t>
            </a:r>
            <a:r>
              <a:rPr lang="en-US" sz="2200">
                <a:latin typeface="Arial"/>
                <a:ea typeface="Arial"/>
                <a:cs typeface="Arial"/>
                <a:sym typeface="Arial"/>
              </a:rPr>
              <a:t> =s)</a:t>
            </a:r>
            <a:endParaRPr sz="2200">
              <a:solidFill>
                <a:srgbClr val="000000"/>
              </a:solidFill>
              <a:latin typeface="Arial"/>
              <a:ea typeface="Arial"/>
              <a:cs typeface="Arial"/>
              <a:sym typeface="Arial"/>
            </a:endParaRPr>
          </a:p>
          <a:p>
            <a:pPr indent="-368300" lvl="0" marL="457200" rtl="0" algn="l">
              <a:lnSpc>
                <a:spcPct val="115000"/>
              </a:lnSpc>
              <a:spcBef>
                <a:spcPts val="0"/>
              </a:spcBef>
              <a:spcAft>
                <a:spcPts val="0"/>
              </a:spcAft>
              <a:buClr>
                <a:srgbClr val="000000"/>
              </a:buClr>
              <a:buSzPts val="2200"/>
              <a:buChar char="●"/>
            </a:pPr>
            <a:r>
              <a:rPr lang="en-US" sz="2200">
                <a:solidFill>
                  <a:srgbClr val="000000"/>
                </a:solidFill>
                <a:latin typeface="Arial"/>
                <a:ea typeface="Arial"/>
                <a:cs typeface="Arial"/>
                <a:sym typeface="Arial"/>
              </a:rPr>
              <a:t>Probability to move from state </a:t>
            </a:r>
            <a:r>
              <a:rPr i="1" lang="en-US" sz="2200">
                <a:solidFill>
                  <a:srgbClr val="000000"/>
                </a:solidFill>
                <a:latin typeface="Arial"/>
                <a:ea typeface="Arial"/>
                <a:cs typeface="Arial"/>
                <a:sym typeface="Arial"/>
              </a:rPr>
              <a:t>s</a:t>
            </a:r>
            <a:r>
              <a:rPr lang="en-US" sz="2200">
                <a:solidFill>
                  <a:srgbClr val="000000"/>
                </a:solidFill>
                <a:latin typeface="Arial"/>
                <a:ea typeface="Arial"/>
                <a:cs typeface="Arial"/>
                <a:sym typeface="Arial"/>
              </a:rPr>
              <a:t> to </a:t>
            </a:r>
            <a:r>
              <a:rPr i="1" lang="en-US" sz="2200">
                <a:solidFill>
                  <a:srgbClr val="000000"/>
                </a:solidFill>
                <a:latin typeface="Arial"/>
                <a:ea typeface="Arial"/>
                <a:cs typeface="Arial"/>
                <a:sym typeface="Arial"/>
              </a:rPr>
              <a:t>s’</a:t>
            </a:r>
            <a:r>
              <a:rPr lang="en-US" sz="2200">
                <a:solidFill>
                  <a:srgbClr val="000000"/>
                </a:solidFill>
                <a:latin typeface="Arial"/>
                <a:ea typeface="Arial"/>
                <a:cs typeface="Arial"/>
                <a:sym typeface="Arial"/>
              </a:rPr>
              <a:t>, given action </a:t>
            </a:r>
            <a:r>
              <a:rPr i="1" lang="en-US" sz="2200">
                <a:solidFill>
                  <a:srgbClr val="000000"/>
                </a:solidFill>
                <a:latin typeface="Arial"/>
                <a:ea typeface="Arial"/>
                <a:cs typeface="Arial"/>
                <a:sym typeface="Arial"/>
              </a:rPr>
              <a:t>a</a:t>
            </a:r>
            <a:r>
              <a:rPr lang="en-US" sz="2200">
                <a:solidFill>
                  <a:srgbClr val="000000"/>
                </a:solidFill>
                <a:latin typeface="Arial"/>
                <a:ea typeface="Arial"/>
                <a:cs typeface="Arial"/>
                <a:sym typeface="Arial"/>
              </a:rPr>
              <a:t>:</a:t>
            </a:r>
            <a:br>
              <a:rPr lang="en-US" sz="2200">
                <a:solidFill>
                  <a:srgbClr val="000000"/>
                </a:solidFill>
                <a:latin typeface="Arial"/>
                <a:ea typeface="Arial"/>
                <a:cs typeface="Arial"/>
                <a:sym typeface="Arial"/>
              </a:rPr>
            </a:br>
            <a:r>
              <a:rPr lang="en-US" sz="2200">
                <a:solidFill>
                  <a:srgbClr val="000000"/>
                </a:solidFill>
                <a:latin typeface="Arial"/>
                <a:ea typeface="Arial"/>
                <a:cs typeface="Arial"/>
                <a:sym typeface="Arial"/>
              </a:rPr>
              <a:t>Pr ( </a:t>
            </a:r>
            <a:r>
              <a:rPr lang="en-US" sz="2200">
                <a:latin typeface="Arial"/>
                <a:ea typeface="Arial"/>
                <a:cs typeface="Arial"/>
                <a:sym typeface="Arial"/>
              </a:rPr>
              <a:t>s</a:t>
            </a:r>
            <a:r>
              <a:rPr baseline="-25000" lang="en-US" sz="2200">
                <a:latin typeface="Arial"/>
                <a:ea typeface="Arial"/>
                <a:cs typeface="Arial"/>
                <a:sym typeface="Arial"/>
              </a:rPr>
              <a:t>t+1</a:t>
            </a:r>
            <a:r>
              <a:rPr lang="en-US" sz="2200">
                <a:solidFill>
                  <a:srgbClr val="000000"/>
                </a:solidFill>
                <a:latin typeface="Arial"/>
                <a:ea typeface="Arial"/>
                <a:cs typeface="Arial"/>
                <a:sym typeface="Arial"/>
              </a:rPr>
              <a:t>= s ′ ∣ s</a:t>
            </a:r>
            <a:r>
              <a:rPr baseline="-25000" lang="en-US" sz="2200">
                <a:solidFill>
                  <a:srgbClr val="000000"/>
                </a:solidFill>
                <a:latin typeface="Arial"/>
                <a:ea typeface="Arial"/>
                <a:cs typeface="Arial"/>
                <a:sym typeface="Arial"/>
              </a:rPr>
              <a:t>t</a:t>
            </a:r>
            <a:r>
              <a:rPr lang="en-US" sz="2200">
                <a:solidFill>
                  <a:srgbClr val="000000"/>
                </a:solidFill>
                <a:latin typeface="Arial"/>
                <a:ea typeface="Arial"/>
                <a:cs typeface="Arial"/>
                <a:sym typeface="Arial"/>
              </a:rPr>
              <a:t> =s , </a:t>
            </a:r>
            <a:r>
              <a:rPr lang="en-US" sz="2200">
                <a:latin typeface="Arial"/>
                <a:ea typeface="Arial"/>
                <a:cs typeface="Arial"/>
                <a:sym typeface="Arial"/>
              </a:rPr>
              <a:t>a</a:t>
            </a:r>
            <a:r>
              <a:rPr baseline="-25000" lang="en-US" sz="2200">
                <a:latin typeface="Arial"/>
                <a:ea typeface="Arial"/>
                <a:cs typeface="Arial"/>
                <a:sym typeface="Arial"/>
              </a:rPr>
              <a:t>t</a:t>
            </a:r>
            <a:r>
              <a:rPr lang="en-US" sz="2200">
                <a:solidFill>
                  <a:srgbClr val="000000"/>
                </a:solidFill>
                <a:latin typeface="Arial"/>
                <a:ea typeface="Arial"/>
                <a:cs typeface="Arial"/>
                <a:sym typeface="Arial"/>
              </a:rPr>
              <a:t> = a )</a:t>
            </a:r>
            <a:endParaRPr sz="2200">
              <a:solidFill>
                <a:srgbClr val="000000"/>
              </a:solidFill>
              <a:latin typeface="Arial"/>
              <a:ea typeface="Arial"/>
              <a:cs typeface="Arial"/>
              <a:sym typeface="Arial"/>
            </a:endParaRPr>
          </a:p>
          <a:p>
            <a:pPr indent="-368300" lvl="0" marL="457200" rtl="0" algn="l">
              <a:lnSpc>
                <a:spcPct val="115000"/>
              </a:lnSpc>
              <a:spcBef>
                <a:spcPts val="0"/>
              </a:spcBef>
              <a:spcAft>
                <a:spcPts val="0"/>
              </a:spcAft>
              <a:buClr>
                <a:srgbClr val="000000"/>
              </a:buClr>
              <a:buSzPts val="2200"/>
              <a:buChar char="●"/>
            </a:pPr>
            <a:r>
              <a:rPr lang="en-US" sz="2200">
                <a:latin typeface="Arial"/>
                <a:ea typeface="Arial"/>
                <a:cs typeface="Arial"/>
                <a:sym typeface="Arial"/>
              </a:rPr>
              <a:t>Reward from s to s’</a:t>
            </a:r>
            <a:r>
              <a:rPr lang="en-US" sz="2200">
                <a:solidFill>
                  <a:srgbClr val="000000"/>
                </a:solidFill>
                <a:latin typeface="Arial"/>
                <a:ea typeface="Arial"/>
                <a:cs typeface="Arial"/>
                <a:sym typeface="Arial"/>
              </a:rPr>
              <a:t> (independent of what action was taken): </a:t>
            </a:r>
            <a:br>
              <a:rPr lang="en-US" sz="2200">
                <a:solidFill>
                  <a:srgbClr val="000000"/>
                </a:solidFill>
                <a:latin typeface="Arial"/>
                <a:ea typeface="Arial"/>
                <a:cs typeface="Arial"/>
                <a:sym typeface="Arial"/>
              </a:rPr>
            </a:br>
            <a:r>
              <a:rPr lang="en-US" sz="2200">
                <a:solidFill>
                  <a:srgbClr val="000000"/>
                </a:solidFill>
                <a:latin typeface="Arial"/>
                <a:ea typeface="Arial"/>
                <a:cs typeface="Arial"/>
                <a:sym typeface="Arial"/>
              </a:rPr>
              <a:t>R</a:t>
            </a:r>
            <a:r>
              <a:rPr baseline="-25000" lang="en-US" sz="2200">
                <a:latin typeface="Arial"/>
                <a:ea typeface="Arial"/>
                <a:cs typeface="Arial"/>
                <a:sym typeface="Arial"/>
              </a:rPr>
              <a:t>a</a:t>
            </a:r>
            <a:r>
              <a:rPr lang="en-US" sz="2200">
                <a:solidFill>
                  <a:srgbClr val="000000"/>
                </a:solidFill>
                <a:latin typeface="Arial"/>
                <a:ea typeface="Arial"/>
                <a:cs typeface="Arial"/>
                <a:sym typeface="Arial"/>
              </a:rPr>
              <a:t>(s,s′)</a:t>
            </a:r>
            <a:endParaRPr sz="2200">
              <a:solidFill>
                <a:srgbClr val="000000"/>
              </a:solidFill>
              <a:latin typeface="Arial"/>
              <a:ea typeface="Arial"/>
              <a:cs typeface="Arial"/>
              <a:sym typeface="Arial"/>
            </a:endParaRPr>
          </a:p>
        </p:txBody>
      </p:sp>
      <p:sp>
        <p:nvSpPr>
          <p:cNvPr id="230" name="Google Shape;230;gcb9f054a2c_0_153"/>
          <p:cNvSpPr txBox="1"/>
          <p:nvPr/>
        </p:nvSpPr>
        <p:spPr>
          <a:xfrm>
            <a:off x="0" y="5184750"/>
            <a:ext cx="652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https://en.wikipedia.org/wiki/Reinforcement_learning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cb9f054a2c_0_176"/>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Goal</a:t>
            </a:r>
            <a:endParaRPr/>
          </a:p>
        </p:txBody>
      </p:sp>
      <p:sp>
        <p:nvSpPr>
          <p:cNvPr id="237" name="Google Shape;237;gcb9f054a2c_0_176"/>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Maximize cumulative rewards</a:t>
            </a:r>
            <a:endParaRPr/>
          </a:p>
          <a:p>
            <a:pPr indent="-342900" lvl="0" marL="457200" rtl="0" algn="l">
              <a:spcBef>
                <a:spcPts val="0"/>
              </a:spcBef>
              <a:spcAft>
                <a:spcPts val="0"/>
              </a:spcAft>
              <a:buSzPts val="1800"/>
              <a:buChar char="•"/>
            </a:pPr>
            <a:r>
              <a:rPr lang="en-US"/>
              <a:t>Ant example:</a:t>
            </a:r>
            <a:endParaRPr/>
          </a:p>
          <a:p>
            <a:pPr indent="-342900" lvl="1" marL="914400" rtl="0" algn="l">
              <a:spcBef>
                <a:spcPts val="0"/>
              </a:spcBef>
              <a:spcAft>
                <a:spcPts val="0"/>
              </a:spcAft>
              <a:buSzPts val="1800"/>
              <a:buChar char="–"/>
            </a:pPr>
            <a:r>
              <a:rPr lang="en-US"/>
              <a:t>Maximize the pheromones smelled (signals they find way to food/home)</a:t>
            </a:r>
            <a:endParaRPr/>
          </a:p>
          <a:p>
            <a:pPr indent="-342900" lvl="1" marL="914400" rtl="0" algn="l">
              <a:spcBef>
                <a:spcPts val="0"/>
              </a:spcBef>
              <a:spcAft>
                <a:spcPts val="0"/>
              </a:spcAft>
              <a:buSzPts val="1800"/>
              <a:buChar char="–"/>
            </a:pPr>
            <a:r>
              <a:rPr lang="en-US"/>
              <a:t>Random/bad movements are discouraged because the pheromones are not reinforced</a:t>
            </a:r>
            <a:endParaRPr/>
          </a:p>
          <a:p>
            <a:pPr indent="-342900" lvl="1" marL="914400" rtl="0" algn="l">
              <a:spcBef>
                <a:spcPts val="0"/>
              </a:spcBef>
              <a:spcAft>
                <a:spcPts val="0"/>
              </a:spcAft>
              <a:buSzPts val="1800"/>
              <a:buChar char="–"/>
            </a:pPr>
            <a:r>
              <a:rPr lang="en-US"/>
              <a:t>Collective action = fastest path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Outline</a:t>
            </a:r>
            <a:endParaRPr/>
          </a:p>
        </p:txBody>
      </p:sp>
      <p:sp>
        <p:nvSpPr>
          <p:cNvPr id="96" name="Google Shape;96;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Agent and Environment</a:t>
            </a:r>
            <a:endParaRPr/>
          </a:p>
          <a:p>
            <a:pPr indent="-342900" lvl="0" marL="342900" rtl="0" algn="l">
              <a:spcBef>
                <a:spcPts val="592"/>
              </a:spcBef>
              <a:spcAft>
                <a:spcPts val="0"/>
              </a:spcAft>
              <a:buClr>
                <a:schemeClr val="dk1"/>
              </a:buClr>
              <a:buSzPct val="100000"/>
              <a:buChar char="•"/>
            </a:pPr>
            <a:r>
              <a:rPr lang="en-US"/>
              <a:t>States, actions, utility, rewards, policy</a:t>
            </a:r>
            <a:endParaRPr/>
          </a:p>
          <a:p>
            <a:pPr indent="-342900" lvl="0" marL="342900" rtl="0" algn="l">
              <a:spcBef>
                <a:spcPts val="592"/>
              </a:spcBef>
              <a:spcAft>
                <a:spcPts val="0"/>
              </a:spcAft>
              <a:buClr>
                <a:schemeClr val="dk1"/>
              </a:buClr>
              <a:buSzPct val="100000"/>
              <a:buChar char="•"/>
            </a:pPr>
            <a:r>
              <a:rPr lang="en-US"/>
              <a:t>Utility value iteration</a:t>
            </a:r>
            <a:endParaRPr/>
          </a:p>
          <a:p>
            <a:pPr indent="-342900" lvl="0" marL="342900" rtl="0" algn="l">
              <a:spcBef>
                <a:spcPts val="592"/>
              </a:spcBef>
              <a:spcAft>
                <a:spcPts val="0"/>
              </a:spcAft>
              <a:buClr>
                <a:schemeClr val="dk1"/>
              </a:buClr>
              <a:buSzPct val="100000"/>
              <a:buChar char="•"/>
            </a:pPr>
            <a:r>
              <a:rPr lang="en-US"/>
              <a:t>Policy iteraction</a:t>
            </a:r>
            <a:endParaRPr/>
          </a:p>
          <a:p>
            <a:pPr indent="-342900" lvl="0" marL="342900" rtl="0" algn="l">
              <a:spcBef>
                <a:spcPts val="592"/>
              </a:spcBef>
              <a:spcAft>
                <a:spcPts val="0"/>
              </a:spcAft>
              <a:buClr>
                <a:schemeClr val="dk1"/>
              </a:buClr>
              <a:buSzPct val="100000"/>
              <a:buChar char="•"/>
            </a:pPr>
            <a:r>
              <a:rPr lang="en-US"/>
              <a:t>Reinforcement Learning</a:t>
            </a:r>
            <a:endParaRPr/>
          </a:p>
          <a:p>
            <a:pPr indent="-285750" lvl="1" marL="742950" rtl="0" algn="l">
              <a:spcBef>
                <a:spcPts val="518"/>
              </a:spcBef>
              <a:spcAft>
                <a:spcPts val="0"/>
              </a:spcAft>
              <a:buClr>
                <a:schemeClr val="dk1"/>
              </a:buClr>
              <a:buSzPct val="100000"/>
              <a:buChar char="–"/>
            </a:pPr>
            <a:r>
              <a:rPr lang="en-US"/>
              <a:t>Model-based</a:t>
            </a:r>
            <a:endParaRPr/>
          </a:p>
          <a:p>
            <a:pPr indent="-285750" lvl="1" marL="742950" rtl="0" algn="l">
              <a:spcBef>
                <a:spcPts val="518"/>
              </a:spcBef>
              <a:spcAft>
                <a:spcPts val="0"/>
              </a:spcAft>
              <a:buClr>
                <a:schemeClr val="dk1"/>
              </a:buClr>
              <a:buSzPct val="100000"/>
              <a:buChar char="–"/>
            </a:pPr>
            <a:r>
              <a:rPr lang="en-US"/>
              <a:t>Model-free</a:t>
            </a:r>
            <a:endParaRPr/>
          </a:p>
          <a:p>
            <a:pPr indent="-342900" lvl="0" marL="342900" rtl="0" algn="l">
              <a:spcBef>
                <a:spcPts val="592"/>
              </a:spcBef>
              <a:spcAft>
                <a:spcPts val="0"/>
              </a:spcAft>
              <a:buClr>
                <a:schemeClr val="dk1"/>
              </a:buClr>
              <a:buSzPct val="100000"/>
              <a:buChar char="•"/>
            </a:pPr>
            <a:r>
              <a:rPr lang="en-US"/>
              <a:t>Q-Learning</a:t>
            </a:r>
            <a:endParaRPr/>
          </a:p>
          <a:p>
            <a:pPr indent="-285750" lvl="1" marL="742950" rtl="0" algn="l">
              <a:spcBef>
                <a:spcPts val="518"/>
              </a:spcBef>
              <a:spcAft>
                <a:spcPts val="0"/>
              </a:spcAft>
              <a:buClr>
                <a:schemeClr val="dk1"/>
              </a:buClr>
              <a:buSzPct val="100000"/>
              <a:buChar char="–"/>
            </a:pPr>
            <a:r>
              <a:rPr lang="en-US"/>
              <a:t>For state space and for game playing</a:t>
            </a:r>
            <a:endParaRPr/>
          </a:p>
          <a:p>
            <a:pPr indent="-334327" lvl="0" marL="342900" rtl="0" algn="l">
              <a:spcBef>
                <a:spcPts val="518"/>
              </a:spcBef>
              <a:spcAft>
                <a:spcPts val="0"/>
              </a:spcAft>
              <a:buSzPct val="56250"/>
              <a:buChar char="•"/>
            </a:pPr>
            <a:r>
              <a:rPr lang="en-US"/>
              <a:t>Deep reinforcement learning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ce594ef92b_0_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Exploration vs. Exploitation</a:t>
            </a:r>
            <a:endParaRPr/>
          </a:p>
        </p:txBody>
      </p:sp>
      <p:sp>
        <p:nvSpPr>
          <p:cNvPr id="244" name="Google Shape;244;gce594ef92b_0_0"/>
          <p:cNvSpPr txBox="1"/>
          <p:nvPr>
            <p:ph idx="1" type="body"/>
          </p:nvPr>
        </p:nvSpPr>
        <p:spPr>
          <a:xfrm>
            <a:off x="457200" y="1600200"/>
            <a:ext cx="8229600" cy="4526100"/>
          </a:xfrm>
          <a:prstGeom prst="rect">
            <a:avLst/>
          </a:prstGeom>
        </p:spPr>
        <p:txBody>
          <a:bodyPr anchorCtr="0" anchor="t" bIns="45700" lIns="91425" spcFirstLastPara="1" rIns="91425" wrap="square" tIns="45700">
            <a:normAutofit lnSpcReduction="20000"/>
          </a:bodyPr>
          <a:lstStyle/>
          <a:p>
            <a:pPr indent="-342900" lvl="0" marL="457200" rtl="0" algn="l">
              <a:spcBef>
                <a:spcPts val="360"/>
              </a:spcBef>
              <a:spcAft>
                <a:spcPts val="0"/>
              </a:spcAft>
              <a:buSzPts val="1800"/>
              <a:buChar char="•"/>
            </a:pPr>
            <a:r>
              <a:rPr lang="en-US"/>
              <a:t>A common issue in these methods is exploring versus </a:t>
            </a:r>
            <a:r>
              <a:rPr lang="en-US"/>
              <a:t>exploiting</a:t>
            </a:r>
            <a:r>
              <a:rPr lang="en-US"/>
              <a:t> actions/environments</a:t>
            </a:r>
            <a:endParaRPr/>
          </a:p>
          <a:p>
            <a:pPr indent="-342900" lvl="0" marL="457200" rtl="0" algn="l">
              <a:spcBef>
                <a:spcPts val="0"/>
              </a:spcBef>
              <a:spcAft>
                <a:spcPts val="0"/>
              </a:spcAft>
              <a:buSzPts val="1800"/>
              <a:buChar char="•"/>
            </a:pPr>
            <a:r>
              <a:rPr lang="en-US"/>
              <a:t>Explore: </a:t>
            </a:r>
            <a:endParaRPr/>
          </a:p>
          <a:p>
            <a:pPr indent="-342900" lvl="1" marL="914400" rtl="0" algn="l">
              <a:spcBef>
                <a:spcPts val="0"/>
              </a:spcBef>
              <a:spcAft>
                <a:spcPts val="0"/>
              </a:spcAft>
              <a:buSzPts val="1800"/>
              <a:buChar char="–"/>
            </a:pPr>
            <a:r>
              <a:rPr lang="en-US"/>
              <a:t>Pro: potentially reach new beneficial scenarios</a:t>
            </a:r>
            <a:endParaRPr/>
          </a:p>
          <a:p>
            <a:pPr indent="-342900" lvl="1" marL="914400" rtl="0" algn="l">
              <a:spcBef>
                <a:spcPts val="0"/>
              </a:spcBef>
              <a:spcAft>
                <a:spcPts val="0"/>
              </a:spcAft>
              <a:buSzPts val="1800"/>
              <a:buChar char="–"/>
            </a:pPr>
            <a:r>
              <a:rPr lang="en-US"/>
              <a:t>Con: Encounter low-reward environments/actions</a:t>
            </a:r>
            <a:endParaRPr/>
          </a:p>
          <a:p>
            <a:pPr indent="-342900" lvl="0" marL="457200" rtl="0" algn="l">
              <a:spcBef>
                <a:spcPts val="0"/>
              </a:spcBef>
              <a:spcAft>
                <a:spcPts val="0"/>
              </a:spcAft>
              <a:buSzPts val="1800"/>
              <a:buChar char="•"/>
            </a:pPr>
            <a:r>
              <a:rPr lang="en-US"/>
              <a:t>Exploit:</a:t>
            </a:r>
            <a:endParaRPr/>
          </a:p>
          <a:p>
            <a:pPr indent="-342900" lvl="1" marL="914400" rtl="0" algn="l">
              <a:spcBef>
                <a:spcPts val="0"/>
              </a:spcBef>
              <a:spcAft>
                <a:spcPts val="0"/>
              </a:spcAft>
              <a:buSzPts val="1800"/>
              <a:buChar char="–"/>
            </a:pPr>
            <a:r>
              <a:rPr lang="en-US"/>
              <a:t>Pro: if it ain’t broke, don’t fix it (you know this probably works)</a:t>
            </a:r>
            <a:endParaRPr/>
          </a:p>
          <a:p>
            <a:pPr indent="-342900" lvl="1" marL="914400" rtl="0" algn="l">
              <a:spcBef>
                <a:spcPts val="0"/>
              </a:spcBef>
              <a:spcAft>
                <a:spcPts val="0"/>
              </a:spcAft>
              <a:buSzPts val="1800"/>
              <a:buChar char="–"/>
            </a:pPr>
            <a:r>
              <a:rPr lang="en-US"/>
              <a:t>Con: opportunity loss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ce594ef92b_0_6"/>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251" name="Google Shape;251;gce594ef92b_0_6"/>
          <p:cNvPicPr preferRelativeResize="0"/>
          <p:nvPr/>
        </p:nvPicPr>
        <p:blipFill>
          <a:blip r:embed="rId3">
            <a:alphaModFix/>
          </a:blip>
          <a:stretch>
            <a:fillRect/>
          </a:stretch>
        </p:blipFill>
        <p:spPr>
          <a:xfrm>
            <a:off x="-209275" y="124363"/>
            <a:ext cx="9466446" cy="6609276"/>
          </a:xfrm>
          <a:prstGeom prst="rect">
            <a:avLst/>
          </a:prstGeom>
          <a:noFill/>
          <a:ln>
            <a:noFill/>
          </a:ln>
        </p:spPr>
      </p:pic>
      <p:sp>
        <p:nvSpPr>
          <p:cNvPr id="252" name="Google Shape;252;gce594ef92b_0_6"/>
          <p:cNvSpPr txBox="1"/>
          <p:nvPr>
            <p:ph type="title"/>
          </p:nvPr>
        </p:nvSpPr>
        <p:spPr>
          <a:xfrm>
            <a:off x="1918750" y="495650"/>
            <a:ext cx="5210400" cy="849300"/>
          </a:xfrm>
          <a:prstGeom prst="rect">
            <a:avLst/>
          </a:prstGeom>
          <a:solidFill>
            <a:srgbClr val="000000">
              <a:alpha val="46630"/>
            </a:srgbClr>
          </a:solidFill>
        </p:spPr>
        <p:txBody>
          <a:bodyPr anchorCtr="0" anchor="ctr" bIns="45700" lIns="91425" spcFirstLastPara="1" rIns="91425" wrap="square" tIns="45700">
            <a:normAutofit/>
          </a:bodyPr>
          <a:lstStyle/>
          <a:p>
            <a:pPr indent="0" lvl="0" marL="0" rtl="0" algn="ctr">
              <a:spcBef>
                <a:spcPts val="0"/>
              </a:spcBef>
              <a:spcAft>
                <a:spcPts val="0"/>
              </a:spcAft>
              <a:buNone/>
            </a:pPr>
            <a:r>
              <a:rPr lang="en-US">
                <a:solidFill>
                  <a:srgbClr val="FFFFFF"/>
                </a:solidFill>
              </a:rPr>
              <a:t>Multi-Armed Bandits</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ce594ef92b_0_13"/>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Multi-Armed Bandits</a:t>
            </a:r>
            <a:endParaRPr/>
          </a:p>
        </p:txBody>
      </p:sp>
      <p:sp>
        <p:nvSpPr>
          <p:cNvPr id="259" name="Google Shape;259;gce594ef92b_0_13"/>
          <p:cNvSpPr txBox="1"/>
          <p:nvPr>
            <p:ph idx="1" type="body"/>
          </p:nvPr>
        </p:nvSpPr>
        <p:spPr>
          <a:xfrm>
            <a:off x="457200" y="1600200"/>
            <a:ext cx="4928400" cy="4526100"/>
          </a:xfrm>
          <a:prstGeom prst="rect">
            <a:avLst/>
          </a:prstGeom>
        </p:spPr>
        <p:txBody>
          <a:bodyPr anchorCtr="0" anchor="t" bIns="45700" lIns="91425" spcFirstLastPara="1" rIns="91425" wrap="square" tIns="45700">
            <a:normAutofit fontScale="77500" lnSpcReduction="20000"/>
          </a:bodyPr>
          <a:lstStyle/>
          <a:p>
            <a:pPr indent="-317182" lvl="0" marL="457200" rtl="0" algn="l">
              <a:spcBef>
                <a:spcPts val="360"/>
              </a:spcBef>
              <a:spcAft>
                <a:spcPts val="0"/>
              </a:spcAft>
              <a:buSzPct val="56250"/>
              <a:buChar char="•"/>
            </a:pPr>
            <a:r>
              <a:rPr lang="en-US"/>
              <a:t>Quintessential</a:t>
            </a:r>
            <a:r>
              <a:rPr lang="en-US"/>
              <a:t> example of exploring vs exploiting in reinforcement learning</a:t>
            </a:r>
            <a:endParaRPr/>
          </a:p>
          <a:p>
            <a:pPr indent="-317182" lvl="0" marL="457200" rtl="0" algn="l">
              <a:spcBef>
                <a:spcPts val="0"/>
              </a:spcBef>
              <a:spcAft>
                <a:spcPts val="0"/>
              </a:spcAft>
              <a:buSzPct val="56250"/>
              <a:buChar char="•"/>
            </a:pPr>
            <a:r>
              <a:rPr lang="en-US"/>
              <a:t>What are bandits?</a:t>
            </a:r>
            <a:endParaRPr/>
          </a:p>
          <a:p>
            <a:pPr indent="-317182" lvl="1" marL="914400" rtl="0" algn="l">
              <a:spcBef>
                <a:spcPts val="0"/>
              </a:spcBef>
              <a:spcAft>
                <a:spcPts val="0"/>
              </a:spcAft>
              <a:buSzPct val="64285"/>
              <a:buChar char="–"/>
            </a:pPr>
            <a:r>
              <a:rPr lang="en-US"/>
              <a:t>A.k.a. slot machines: pull arm and pay money to gain reward</a:t>
            </a:r>
            <a:endParaRPr/>
          </a:p>
          <a:p>
            <a:pPr indent="-317182" lvl="0" marL="457200" rtl="0" algn="l">
              <a:spcBef>
                <a:spcPts val="0"/>
              </a:spcBef>
              <a:spcAft>
                <a:spcPts val="0"/>
              </a:spcAft>
              <a:buSzPct val="56250"/>
              <a:buChar char="•"/>
            </a:pPr>
            <a:r>
              <a:rPr lang="en-US"/>
              <a:t>Question: what bandits/slot machines give you the best average pay-off?</a:t>
            </a:r>
            <a:endParaRPr/>
          </a:p>
          <a:p>
            <a:pPr indent="-317182" lvl="0" marL="457200" rtl="0" algn="l">
              <a:spcBef>
                <a:spcPts val="0"/>
              </a:spcBef>
              <a:spcAft>
                <a:spcPts val="0"/>
              </a:spcAft>
              <a:buSzPct val="56250"/>
              <a:buChar char="•"/>
            </a:pPr>
            <a:r>
              <a:rPr lang="en-US"/>
              <a:t>This is a hidden </a:t>
            </a:r>
            <a:r>
              <a:rPr lang="en-US"/>
              <a:t>reinforcement</a:t>
            </a:r>
            <a:r>
              <a:rPr lang="en-US"/>
              <a:t> learning problem:</a:t>
            </a:r>
            <a:endParaRPr/>
          </a:p>
          <a:p>
            <a:pPr indent="-317182" lvl="1" marL="914400" rtl="0" algn="l">
              <a:spcBef>
                <a:spcPts val="0"/>
              </a:spcBef>
              <a:spcAft>
                <a:spcPts val="0"/>
              </a:spcAft>
              <a:buSzPct val="64285"/>
              <a:buChar char="–"/>
            </a:pPr>
            <a:r>
              <a:rPr lang="en-US"/>
              <a:t>Learn what strategies are best (what lever to pull) based on reward (payoff)</a:t>
            </a:r>
            <a:endParaRPr/>
          </a:p>
        </p:txBody>
      </p:sp>
      <p:pic>
        <p:nvPicPr>
          <p:cNvPr id="260" name="Google Shape;260;gce594ef92b_0_13"/>
          <p:cNvPicPr preferRelativeResize="0"/>
          <p:nvPr/>
        </p:nvPicPr>
        <p:blipFill>
          <a:blip r:embed="rId3">
            <a:alphaModFix/>
          </a:blip>
          <a:stretch>
            <a:fillRect/>
          </a:stretch>
        </p:blipFill>
        <p:spPr>
          <a:xfrm>
            <a:off x="5385600" y="1924051"/>
            <a:ext cx="3468450" cy="3233127"/>
          </a:xfrm>
          <a:prstGeom prst="rect">
            <a:avLst/>
          </a:prstGeom>
          <a:noFill/>
          <a:ln>
            <a:noFill/>
          </a:ln>
        </p:spPr>
      </p:pic>
      <p:sp>
        <p:nvSpPr>
          <p:cNvPr id="261" name="Google Shape;261;gce594ef92b_0_13"/>
          <p:cNvSpPr txBox="1"/>
          <p:nvPr/>
        </p:nvSpPr>
        <p:spPr>
          <a:xfrm>
            <a:off x="340650" y="6052450"/>
            <a:ext cx="84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https://www.analyticsvidhya.com/blog/2018/09/reinforcement-multi-armed-bandit-scratch-python/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ce594ef92b_0_2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Good versus best strategies</a:t>
            </a:r>
            <a:endParaRPr/>
          </a:p>
        </p:txBody>
      </p:sp>
      <p:sp>
        <p:nvSpPr>
          <p:cNvPr id="268" name="Google Shape;268;gce594ef92b_0_20"/>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t/>
            </a:r>
            <a:endParaRPr/>
          </a:p>
        </p:txBody>
      </p:sp>
      <p:pic>
        <p:nvPicPr>
          <p:cNvPr id="269" name="Google Shape;269;gce594ef92b_0_20"/>
          <p:cNvPicPr preferRelativeResize="0"/>
          <p:nvPr/>
        </p:nvPicPr>
        <p:blipFill>
          <a:blip r:embed="rId3">
            <a:alphaModFix/>
          </a:blip>
          <a:stretch>
            <a:fillRect/>
          </a:stretch>
        </p:blipFill>
        <p:spPr>
          <a:xfrm>
            <a:off x="457200" y="1395545"/>
            <a:ext cx="8229599" cy="4935417"/>
          </a:xfrm>
          <a:prstGeom prst="rect">
            <a:avLst/>
          </a:prstGeom>
          <a:noFill/>
          <a:ln>
            <a:noFill/>
          </a:ln>
        </p:spPr>
      </p:pic>
      <p:sp>
        <p:nvSpPr>
          <p:cNvPr id="270" name="Google Shape;270;gce594ef92b_0_20"/>
          <p:cNvSpPr txBox="1"/>
          <p:nvPr/>
        </p:nvSpPr>
        <p:spPr>
          <a:xfrm>
            <a:off x="72575" y="6308850"/>
            <a:ext cx="87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https://www.analyticsvidhya.com/blog/2018/09/reinforcement-multi-armed-bandit-scratch-python/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ce594ef92b_0_32"/>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“Too careful” strategies</a:t>
            </a:r>
            <a:endParaRPr/>
          </a:p>
        </p:txBody>
      </p:sp>
      <p:sp>
        <p:nvSpPr>
          <p:cNvPr id="277" name="Google Shape;277;gce594ef92b_0_32"/>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278" name="Google Shape;278;gce594ef92b_0_32"/>
          <p:cNvPicPr preferRelativeResize="0"/>
          <p:nvPr/>
        </p:nvPicPr>
        <p:blipFill>
          <a:blip r:embed="rId3">
            <a:alphaModFix/>
          </a:blip>
          <a:stretch>
            <a:fillRect/>
          </a:stretch>
        </p:blipFill>
        <p:spPr>
          <a:xfrm>
            <a:off x="457200" y="1345750"/>
            <a:ext cx="8229599" cy="503498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ce594ef92b_0_42"/>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Naive and nuanced methods</a:t>
            </a:r>
            <a:endParaRPr/>
          </a:p>
        </p:txBody>
      </p:sp>
      <p:sp>
        <p:nvSpPr>
          <p:cNvPr id="285" name="Google Shape;285;gce594ef92b_0_42"/>
          <p:cNvSpPr txBox="1"/>
          <p:nvPr>
            <p:ph idx="1" type="body"/>
          </p:nvPr>
        </p:nvSpPr>
        <p:spPr>
          <a:xfrm>
            <a:off x="457200" y="1600200"/>
            <a:ext cx="8229600" cy="4526100"/>
          </a:xfrm>
          <a:prstGeom prst="rect">
            <a:avLst/>
          </a:prstGeom>
        </p:spPr>
        <p:txBody>
          <a:bodyPr anchorCtr="0" anchor="t" bIns="45700" lIns="91425" spcFirstLastPara="1" rIns="91425" wrap="square" tIns="45700">
            <a:normAutofit lnSpcReduction="20000"/>
          </a:bodyPr>
          <a:lstStyle/>
          <a:p>
            <a:pPr indent="0" lvl="0" marL="0" rtl="0" algn="l">
              <a:spcBef>
                <a:spcPts val="360"/>
              </a:spcBef>
              <a:spcAft>
                <a:spcPts val="0"/>
              </a:spcAft>
              <a:buNone/>
            </a:pPr>
            <a:r>
              <a:rPr lang="en-US"/>
              <a:t>Naive</a:t>
            </a:r>
            <a:endParaRPr/>
          </a:p>
          <a:p>
            <a:pPr indent="-342900" lvl="0" marL="457200" rtl="0" algn="l">
              <a:spcBef>
                <a:spcPts val="360"/>
              </a:spcBef>
              <a:spcAft>
                <a:spcPts val="0"/>
              </a:spcAft>
              <a:buSzPts val="1800"/>
              <a:buChar char="•"/>
            </a:pPr>
            <a:r>
              <a:rPr lang="en-US"/>
              <a:t>Pick at random</a:t>
            </a:r>
            <a:endParaRPr/>
          </a:p>
          <a:p>
            <a:pPr indent="-342900" lvl="0" marL="457200" rtl="0" algn="l">
              <a:spcBef>
                <a:spcPts val="0"/>
              </a:spcBef>
              <a:spcAft>
                <a:spcPts val="0"/>
              </a:spcAft>
              <a:buSzPts val="1800"/>
              <a:buChar char="•"/>
            </a:pPr>
            <a:r>
              <a:rPr lang="en-US"/>
              <a:t>Pick just 1 (see what worked in past, stick with it)</a:t>
            </a:r>
            <a:endParaRPr/>
          </a:p>
          <a:p>
            <a:pPr indent="-342900" lvl="0" marL="457200" rtl="0" algn="l">
              <a:spcBef>
                <a:spcPts val="0"/>
              </a:spcBef>
              <a:spcAft>
                <a:spcPts val="0"/>
              </a:spcAft>
              <a:buSzPts val="1800"/>
              <a:buChar char="•"/>
            </a:pPr>
            <a:r>
              <a:rPr lang="en-US"/>
              <a:t> Epsilon-Greedy: pick best, but with probability epsilon pick a random arm</a:t>
            </a:r>
            <a:endParaRPr/>
          </a:p>
          <a:p>
            <a:pPr indent="0" lvl="0" marL="0" rtl="0" algn="l">
              <a:spcBef>
                <a:spcPts val="360"/>
              </a:spcBef>
              <a:spcAft>
                <a:spcPts val="0"/>
              </a:spcAft>
              <a:buNone/>
            </a:pPr>
            <a:r>
              <a:rPr lang="en-US"/>
              <a:t>Nuanced</a:t>
            </a:r>
            <a:endParaRPr/>
          </a:p>
          <a:p>
            <a:pPr indent="-342900" lvl="0" marL="457200" rtl="0" algn="l">
              <a:spcBef>
                <a:spcPts val="360"/>
              </a:spcBef>
              <a:spcAft>
                <a:spcPts val="0"/>
              </a:spcAft>
              <a:buSzPts val="1800"/>
              <a:buChar char="•"/>
            </a:pPr>
            <a:r>
              <a:rPr lang="en-US"/>
              <a:t>Upper confidence bound: given round t, and number of times N method is </a:t>
            </a:r>
            <a:r>
              <a:rPr lang="en-US"/>
              <a:t>chosen, </a:t>
            </a:r>
            <a:r>
              <a:rPr lang="en-US"/>
              <a:t>pick arm with best reward</a:t>
            </a:r>
            <a:endParaRPr/>
          </a:p>
        </p:txBody>
      </p:sp>
      <p:pic>
        <p:nvPicPr>
          <p:cNvPr id="286" name="Google Shape;286;gce594ef92b_0_42"/>
          <p:cNvPicPr preferRelativeResize="0"/>
          <p:nvPr/>
        </p:nvPicPr>
        <p:blipFill>
          <a:blip r:embed="rId3">
            <a:alphaModFix/>
          </a:blip>
          <a:stretch>
            <a:fillRect/>
          </a:stretch>
        </p:blipFill>
        <p:spPr>
          <a:xfrm>
            <a:off x="5446950" y="5615225"/>
            <a:ext cx="2343150" cy="1143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cb9f054a2c_0_188"/>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Fundamental Trade-Offs: Regret</a:t>
            </a:r>
            <a:endParaRPr/>
          </a:p>
        </p:txBody>
      </p:sp>
      <p:sp>
        <p:nvSpPr>
          <p:cNvPr id="293" name="Google Shape;293;gcb9f054a2c_0_188"/>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b="1" lang="en-US"/>
              <a:t>Regret </a:t>
            </a:r>
            <a:r>
              <a:rPr lang="en-US"/>
              <a:t>is the cumulative of the difference </a:t>
            </a:r>
            <a:r>
              <a:rPr lang="en-US"/>
              <a:t>between</a:t>
            </a:r>
            <a:r>
              <a:rPr lang="en-US"/>
              <a:t> the best </a:t>
            </a:r>
            <a:r>
              <a:rPr lang="en-US"/>
              <a:t>reward</a:t>
            </a:r>
            <a:r>
              <a:rPr lang="en-US"/>
              <a:t> the current reward</a:t>
            </a:r>
            <a:endParaRPr/>
          </a:p>
          <a:p>
            <a:pPr indent="-342900" lvl="0" marL="457200" rtl="0" algn="l">
              <a:spcBef>
                <a:spcPts val="0"/>
              </a:spcBef>
              <a:spcAft>
                <a:spcPts val="0"/>
              </a:spcAft>
              <a:buSzPts val="1800"/>
              <a:buChar char="•"/>
            </a:pPr>
            <a:r>
              <a:rPr lang="en-US"/>
              <a:t>Minimizing regret = finding best general actions, so you tend to do near-optimally</a:t>
            </a:r>
            <a:endParaRPr/>
          </a:p>
        </p:txBody>
      </p:sp>
      <p:pic>
        <p:nvPicPr>
          <p:cNvPr id="294" name="Google Shape;294;gcb9f054a2c_0_188"/>
          <p:cNvPicPr preferRelativeResize="0"/>
          <p:nvPr/>
        </p:nvPicPr>
        <p:blipFill>
          <a:blip r:embed="rId3">
            <a:alphaModFix/>
          </a:blip>
          <a:stretch>
            <a:fillRect/>
          </a:stretch>
        </p:blipFill>
        <p:spPr>
          <a:xfrm>
            <a:off x="0" y="3775090"/>
            <a:ext cx="9144000" cy="27344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cb9f054a2c_0_195"/>
          <p:cNvSpPr txBox="1"/>
          <p:nvPr>
            <p:ph type="title"/>
          </p:nvPr>
        </p:nvSpPr>
        <p:spPr>
          <a:xfrm>
            <a:off x="457200" y="274638"/>
            <a:ext cx="82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Fundamental Trade-Offs: </a:t>
            </a:r>
            <a:endParaRPr/>
          </a:p>
          <a:p>
            <a:pPr indent="0" lvl="0" marL="0" rtl="0" algn="ctr">
              <a:spcBef>
                <a:spcPts val="0"/>
              </a:spcBef>
              <a:spcAft>
                <a:spcPts val="0"/>
              </a:spcAft>
              <a:buClr>
                <a:schemeClr val="dk1"/>
              </a:buClr>
              <a:buSzPts val="990"/>
              <a:buFont typeface="Arial"/>
              <a:buNone/>
            </a:pPr>
            <a:r>
              <a:rPr lang="en-US"/>
              <a:t>Explore vs Exploit</a:t>
            </a:r>
            <a:endParaRPr/>
          </a:p>
        </p:txBody>
      </p:sp>
      <p:sp>
        <p:nvSpPr>
          <p:cNvPr id="301" name="Google Shape;301;gcb9f054a2c_0_195"/>
          <p:cNvSpPr txBox="1"/>
          <p:nvPr>
            <p:ph idx="1" type="body"/>
          </p:nvPr>
        </p:nvSpPr>
        <p:spPr>
          <a:xfrm>
            <a:off x="457200" y="1600200"/>
            <a:ext cx="8229600" cy="4526100"/>
          </a:xfrm>
          <a:prstGeom prst="rect">
            <a:avLst/>
          </a:prstGeom>
        </p:spPr>
        <p:txBody>
          <a:bodyPr anchorCtr="0" anchor="t" bIns="45700" lIns="91425" spcFirstLastPara="1" rIns="91425" wrap="square" tIns="45700">
            <a:normAutofit fontScale="92500" lnSpcReduction="20000"/>
          </a:bodyPr>
          <a:lstStyle/>
          <a:p>
            <a:pPr indent="-334327" lvl="0" marL="457200" rtl="0" algn="l">
              <a:spcBef>
                <a:spcPts val="360"/>
              </a:spcBef>
              <a:spcAft>
                <a:spcPts val="0"/>
              </a:spcAft>
              <a:buSzPct val="56250"/>
              <a:buChar char="•"/>
            </a:pPr>
            <a:r>
              <a:rPr lang="en-US"/>
              <a:t>So how do we find the lowest regret?</a:t>
            </a:r>
            <a:endParaRPr/>
          </a:p>
          <a:p>
            <a:pPr indent="-334327" lvl="0" marL="457200" rtl="0" algn="l">
              <a:spcBef>
                <a:spcPts val="0"/>
              </a:spcBef>
              <a:spcAft>
                <a:spcPts val="0"/>
              </a:spcAft>
              <a:buSzPct val="56250"/>
              <a:buChar char="•"/>
            </a:pPr>
            <a:r>
              <a:rPr lang="en-US"/>
              <a:t>Regret depends on actions</a:t>
            </a:r>
            <a:endParaRPr/>
          </a:p>
          <a:p>
            <a:pPr indent="-334327" lvl="0" marL="457200" rtl="0" algn="l">
              <a:spcBef>
                <a:spcPts val="0"/>
              </a:spcBef>
              <a:spcAft>
                <a:spcPts val="0"/>
              </a:spcAft>
              <a:buSzPct val="56250"/>
              <a:buChar char="•"/>
            </a:pPr>
            <a:r>
              <a:rPr lang="en-US"/>
              <a:t>We won’t know what actions are </a:t>
            </a:r>
            <a:r>
              <a:rPr lang="en-US"/>
              <a:t>harmful</a:t>
            </a:r>
            <a:r>
              <a:rPr lang="en-US"/>
              <a:t> or helpful until we try them</a:t>
            </a:r>
            <a:endParaRPr/>
          </a:p>
          <a:p>
            <a:pPr indent="-334327" lvl="1" marL="914400" rtl="0" algn="l">
              <a:spcBef>
                <a:spcPts val="0"/>
              </a:spcBef>
              <a:spcAft>
                <a:spcPts val="0"/>
              </a:spcAft>
              <a:buSzPct val="64285"/>
              <a:buChar char="–"/>
            </a:pPr>
            <a:r>
              <a:rPr lang="en-US"/>
              <a:t>Example: touching oven as a child = harm</a:t>
            </a:r>
            <a:endParaRPr/>
          </a:p>
          <a:p>
            <a:pPr indent="-334327" lvl="1" marL="914400" rtl="0" algn="l">
              <a:spcBef>
                <a:spcPts val="0"/>
              </a:spcBef>
              <a:spcAft>
                <a:spcPts val="0"/>
              </a:spcAft>
              <a:buSzPct val="64285"/>
              <a:buChar char="–"/>
            </a:pPr>
            <a:r>
              <a:rPr lang="en-US"/>
              <a:t>Example: getting a degree. Harm = cost, benefit = skills (typically the good </a:t>
            </a:r>
            <a:r>
              <a:rPr lang="en-US"/>
              <a:t>outweighs</a:t>
            </a:r>
            <a:r>
              <a:rPr lang="en-US"/>
              <a:t> the bad)</a:t>
            </a:r>
            <a:endParaRPr/>
          </a:p>
          <a:p>
            <a:pPr indent="-334327" lvl="0" marL="457200" rtl="0" algn="l">
              <a:spcBef>
                <a:spcPts val="0"/>
              </a:spcBef>
              <a:spcAft>
                <a:spcPts val="0"/>
              </a:spcAft>
              <a:buSzPct val="56250"/>
              <a:buChar char="•"/>
            </a:pPr>
            <a:r>
              <a:rPr lang="en-US"/>
              <a:t>Explore = try new actions/move to new environments</a:t>
            </a:r>
            <a:endParaRPr/>
          </a:p>
          <a:p>
            <a:pPr indent="-334327" lvl="1" marL="914400" rtl="0" algn="l">
              <a:spcBef>
                <a:spcPts val="0"/>
              </a:spcBef>
              <a:spcAft>
                <a:spcPts val="0"/>
              </a:spcAft>
              <a:buSzPct val="64285"/>
              <a:buChar char="–"/>
            </a:pPr>
            <a:r>
              <a:rPr lang="en-US"/>
              <a:t>We might find high rewards or might make harmful action</a:t>
            </a:r>
            <a:endParaRPr/>
          </a:p>
          <a:p>
            <a:pPr indent="-334327" lvl="0" marL="457200" rtl="0" algn="l">
              <a:spcBef>
                <a:spcPts val="0"/>
              </a:spcBef>
              <a:spcAft>
                <a:spcPts val="0"/>
              </a:spcAft>
              <a:buSzPct val="56250"/>
              <a:buChar char="•"/>
            </a:pPr>
            <a:r>
              <a:rPr lang="en-US"/>
              <a:t>Exploit = work with tried and tested methods</a:t>
            </a:r>
            <a:endParaRPr/>
          </a:p>
          <a:p>
            <a:pPr indent="-334327" lvl="1" marL="914400" rtl="0" algn="l">
              <a:spcBef>
                <a:spcPts val="0"/>
              </a:spcBef>
              <a:spcAft>
                <a:spcPts val="0"/>
              </a:spcAft>
              <a:buSzPct val="64285"/>
              <a:buChar char="–"/>
            </a:pPr>
            <a:r>
              <a:rPr lang="en-US"/>
              <a:t>“safe” but potentially high regret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cb9f054a2c_0_201"/>
          <p:cNvSpPr txBox="1"/>
          <p:nvPr>
            <p:ph type="title"/>
          </p:nvPr>
        </p:nvSpPr>
        <p:spPr>
          <a:xfrm>
            <a:off x="457200" y="274638"/>
            <a:ext cx="82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What Defines a “Good” Set of Actions?</a:t>
            </a:r>
            <a:endParaRPr/>
          </a:p>
        </p:txBody>
      </p:sp>
      <p:sp>
        <p:nvSpPr>
          <p:cNvPr id="308" name="Google Shape;308;gcb9f054a2c_0_201"/>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Policy: set of probable actions Pr(a</a:t>
            </a:r>
            <a:r>
              <a:rPr baseline="-25000" lang="en-US" sz="2200">
                <a:latin typeface="Arial"/>
                <a:ea typeface="Arial"/>
                <a:cs typeface="Arial"/>
                <a:sym typeface="Arial"/>
              </a:rPr>
              <a:t>t</a:t>
            </a:r>
            <a:r>
              <a:rPr lang="en-US"/>
              <a:t> = a|s</a:t>
            </a:r>
            <a:r>
              <a:rPr baseline="-25000" lang="en-US" sz="2200">
                <a:latin typeface="Arial"/>
                <a:ea typeface="Arial"/>
                <a:cs typeface="Arial"/>
                <a:sym typeface="Arial"/>
              </a:rPr>
              <a:t>t</a:t>
            </a:r>
            <a:r>
              <a:rPr lang="en-US"/>
              <a:t> = s)</a:t>
            </a:r>
            <a:endParaRPr/>
          </a:p>
          <a:p>
            <a:pPr indent="-342900" lvl="0" marL="457200" rtl="0" algn="l">
              <a:spcBef>
                <a:spcPts val="0"/>
              </a:spcBef>
              <a:spcAft>
                <a:spcPts val="0"/>
              </a:spcAft>
              <a:buSzPts val="1800"/>
              <a:buChar char="•"/>
            </a:pPr>
            <a:r>
              <a:rPr lang="en-US"/>
              <a:t>Assume actions only depend on current state</a:t>
            </a:r>
            <a:endParaRPr/>
          </a:p>
          <a:p>
            <a:pPr indent="-342900" lvl="1" marL="914400" rtl="0" algn="l">
              <a:spcBef>
                <a:spcPts val="0"/>
              </a:spcBef>
              <a:spcAft>
                <a:spcPts val="0"/>
              </a:spcAft>
              <a:buSzPts val="1800"/>
              <a:buChar char="–"/>
            </a:pPr>
            <a:r>
              <a:rPr lang="en-US"/>
              <a:t>Example: in chess, we usually consider states (what pieces are on the board) independent of when they were played</a:t>
            </a:r>
            <a:endParaRPr/>
          </a:p>
          <a:p>
            <a:pPr indent="-342900" lvl="0" marL="457200" rtl="0" algn="l">
              <a:spcBef>
                <a:spcPts val="0"/>
              </a:spcBef>
              <a:spcAft>
                <a:spcPts val="0"/>
              </a:spcAft>
              <a:buSzPts val="1800"/>
              <a:buChar char="•"/>
            </a:pPr>
            <a:r>
              <a:rPr lang="en-US"/>
              <a:t>A “good” state = a state that maximizes future expected rewards</a:t>
            </a:r>
            <a:endParaRPr/>
          </a:p>
          <a:p>
            <a:pPr indent="0" lvl="0" marL="0" rtl="0" algn="l">
              <a:spcBef>
                <a:spcPts val="36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cb9f054a2c_0_208"/>
          <p:cNvSpPr txBox="1"/>
          <p:nvPr>
            <p:ph idx="1" type="body"/>
          </p:nvPr>
        </p:nvSpPr>
        <p:spPr>
          <a:xfrm>
            <a:off x="457200" y="2741625"/>
            <a:ext cx="8229600" cy="4044600"/>
          </a:xfrm>
          <a:prstGeom prst="rect">
            <a:avLst/>
          </a:prstGeom>
        </p:spPr>
        <p:txBody>
          <a:bodyPr anchorCtr="0" anchor="t" bIns="45700" lIns="91425" spcFirstLastPara="1" rIns="91425" wrap="square" tIns="45700">
            <a:normAutofit lnSpcReduction="20000"/>
          </a:bodyPr>
          <a:lstStyle/>
          <a:p>
            <a:pPr indent="-342900" lvl="0" marL="457200" rtl="0" algn="l">
              <a:spcBef>
                <a:spcPts val="360"/>
              </a:spcBef>
              <a:spcAft>
                <a:spcPts val="0"/>
              </a:spcAft>
              <a:buSzPts val="1800"/>
              <a:buChar char="•"/>
            </a:pPr>
            <a:r>
              <a:rPr lang="en-US"/>
              <a:t>Expected future rewards = cumulative future payoff</a:t>
            </a:r>
            <a:endParaRPr/>
          </a:p>
          <a:p>
            <a:pPr indent="-342900" lvl="0" marL="457200" rtl="0" algn="l">
              <a:spcBef>
                <a:spcPts val="0"/>
              </a:spcBef>
              <a:spcAft>
                <a:spcPts val="0"/>
              </a:spcAft>
              <a:buSzPts val="1800"/>
              <a:buChar char="•"/>
            </a:pPr>
            <a:r>
              <a:rPr lang="en-US"/>
              <a:t>Note, all rewards are </a:t>
            </a:r>
            <a:r>
              <a:rPr lang="en-US"/>
              <a:t>weighted by “gamma” to the “t”, where gamma &lt;= 1</a:t>
            </a:r>
            <a:endParaRPr/>
          </a:p>
          <a:p>
            <a:pPr indent="-342900" lvl="0" marL="457200" rtl="0" algn="l">
              <a:spcBef>
                <a:spcPts val="0"/>
              </a:spcBef>
              <a:spcAft>
                <a:spcPts val="0"/>
              </a:spcAft>
              <a:buSzPts val="1800"/>
              <a:buChar char="•"/>
            </a:pPr>
            <a:r>
              <a:rPr lang="en-US"/>
              <a:t>This means we put more weight on immediate actions than future ones</a:t>
            </a:r>
            <a:endParaRPr/>
          </a:p>
          <a:p>
            <a:pPr indent="-342900" lvl="1" marL="914400" rtl="0" algn="l">
              <a:spcBef>
                <a:spcPts val="0"/>
              </a:spcBef>
              <a:spcAft>
                <a:spcPts val="0"/>
              </a:spcAft>
              <a:buSzPts val="1800"/>
              <a:buChar char="–"/>
            </a:pPr>
            <a:r>
              <a:rPr lang="en-US"/>
              <a:t>Gamma = 0: actions independent of expected reward</a:t>
            </a:r>
            <a:endParaRPr/>
          </a:p>
          <a:p>
            <a:pPr indent="-342900" lvl="1" marL="914400" rtl="0" algn="l">
              <a:spcBef>
                <a:spcPts val="0"/>
              </a:spcBef>
              <a:spcAft>
                <a:spcPts val="0"/>
              </a:spcAft>
              <a:buSzPts val="1800"/>
              <a:buChar char="–"/>
            </a:pPr>
            <a:r>
              <a:rPr lang="en-US"/>
              <a:t>Gamma = 0.00…001: greedy method</a:t>
            </a:r>
            <a:endParaRPr/>
          </a:p>
          <a:p>
            <a:pPr indent="-342900" lvl="1" marL="914400" rtl="0" algn="l">
              <a:spcBef>
                <a:spcPts val="0"/>
              </a:spcBef>
              <a:spcAft>
                <a:spcPts val="0"/>
              </a:spcAft>
              <a:buSzPts val="1800"/>
              <a:buChar char="–"/>
            </a:pPr>
            <a:r>
              <a:rPr lang="en-US"/>
              <a:t>Gamma = 1: all of future is important</a:t>
            </a:r>
            <a:endParaRPr/>
          </a:p>
        </p:txBody>
      </p:sp>
      <p:pic>
        <p:nvPicPr>
          <p:cNvPr id="315" name="Google Shape;315;gcb9f054a2c_0_208"/>
          <p:cNvPicPr preferRelativeResize="0"/>
          <p:nvPr/>
        </p:nvPicPr>
        <p:blipFill>
          <a:blip r:embed="rId3">
            <a:alphaModFix/>
          </a:blip>
          <a:stretch>
            <a:fillRect/>
          </a:stretch>
        </p:blipFill>
        <p:spPr>
          <a:xfrm>
            <a:off x="934813" y="896448"/>
            <a:ext cx="7274376" cy="1921375"/>
          </a:xfrm>
          <a:prstGeom prst="rect">
            <a:avLst/>
          </a:prstGeom>
          <a:noFill/>
          <a:ln>
            <a:noFill/>
          </a:ln>
        </p:spPr>
      </p:pic>
      <p:sp>
        <p:nvSpPr>
          <p:cNvPr id="316" name="Google Shape;316;gcb9f054a2c_0_208"/>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Expected Reward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cb9f054a2c_0_4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 Motivating Example</a:t>
            </a:r>
            <a:endParaRPr/>
          </a:p>
        </p:txBody>
      </p:sp>
      <p:sp>
        <p:nvSpPr>
          <p:cNvPr id="103" name="Google Shape;103;gcb9f054a2c_0_40"/>
          <p:cNvSpPr txBox="1"/>
          <p:nvPr>
            <p:ph idx="1" type="body"/>
          </p:nvPr>
        </p:nvSpPr>
        <p:spPr>
          <a:xfrm>
            <a:off x="457200" y="1600200"/>
            <a:ext cx="8229600" cy="4526100"/>
          </a:xfrm>
          <a:prstGeom prst="rect">
            <a:avLst/>
          </a:prstGeom>
        </p:spPr>
        <p:txBody>
          <a:bodyPr anchorCtr="0" anchor="t" bIns="45700" lIns="91425" spcFirstLastPara="1" rIns="91425" wrap="square" tIns="45700">
            <a:normAutofit fontScale="92500" lnSpcReduction="20000"/>
          </a:bodyPr>
          <a:lstStyle/>
          <a:p>
            <a:pPr indent="-334327" lvl="0" marL="457200" rtl="0" algn="l">
              <a:spcBef>
                <a:spcPts val="360"/>
              </a:spcBef>
              <a:spcAft>
                <a:spcPts val="0"/>
              </a:spcAft>
              <a:buSzPct val="56250"/>
              <a:buChar char="•"/>
            </a:pPr>
            <a:r>
              <a:rPr lang="en-US"/>
              <a:t>Imagine we want to make a language model, in which we give it plain text questions and it will give us answers</a:t>
            </a:r>
            <a:endParaRPr/>
          </a:p>
          <a:p>
            <a:pPr indent="-334327" lvl="1" marL="914400" rtl="0" algn="l">
              <a:spcBef>
                <a:spcPts val="0"/>
              </a:spcBef>
              <a:spcAft>
                <a:spcPts val="0"/>
              </a:spcAft>
              <a:buSzPct val="64285"/>
              <a:buChar char="–"/>
            </a:pPr>
            <a:r>
              <a:rPr lang="en-US"/>
              <a:t>“What is the largest prime less than 10?”</a:t>
            </a:r>
            <a:endParaRPr/>
          </a:p>
          <a:p>
            <a:pPr indent="-334327" lvl="1" marL="914400" rtl="0" algn="l">
              <a:spcBef>
                <a:spcPts val="0"/>
              </a:spcBef>
              <a:spcAft>
                <a:spcPts val="0"/>
              </a:spcAft>
              <a:buSzPct val="64285"/>
              <a:buChar char="–"/>
            </a:pPr>
            <a:r>
              <a:rPr lang="en-US"/>
              <a:t>“When should dinner be ready?”</a:t>
            </a:r>
            <a:endParaRPr/>
          </a:p>
          <a:p>
            <a:pPr indent="-334327" lvl="1" marL="914400" rtl="0" algn="l">
              <a:spcBef>
                <a:spcPts val="0"/>
              </a:spcBef>
              <a:spcAft>
                <a:spcPts val="0"/>
              </a:spcAft>
              <a:buSzPct val="64285"/>
              <a:buChar char="–"/>
            </a:pPr>
            <a:r>
              <a:rPr lang="en-US"/>
              <a:t>“What should I do today?”</a:t>
            </a:r>
            <a:endParaRPr/>
          </a:p>
          <a:p>
            <a:pPr indent="-334327" lvl="1" marL="914400" rtl="0" algn="l">
              <a:spcBef>
                <a:spcPts val="0"/>
              </a:spcBef>
              <a:spcAft>
                <a:spcPts val="0"/>
              </a:spcAft>
              <a:buSzPct val="64285"/>
              <a:buChar char="–"/>
            </a:pPr>
            <a:r>
              <a:rPr lang="en-US"/>
              <a:t>…</a:t>
            </a:r>
            <a:endParaRPr/>
          </a:p>
          <a:p>
            <a:pPr indent="-334327" lvl="0" marL="457200" rtl="0" algn="l">
              <a:spcBef>
                <a:spcPts val="0"/>
              </a:spcBef>
              <a:spcAft>
                <a:spcPts val="0"/>
              </a:spcAft>
              <a:buSzPct val="56250"/>
              <a:buChar char="•"/>
            </a:pPr>
            <a:r>
              <a:rPr lang="en-US"/>
              <a:t>How can you make a model that can understand what this text means?</a:t>
            </a:r>
            <a:endParaRPr/>
          </a:p>
          <a:p>
            <a:pPr indent="-334327" lvl="1" marL="914400" rtl="0" algn="l">
              <a:spcBef>
                <a:spcPts val="0"/>
              </a:spcBef>
              <a:spcAft>
                <a:spcPts val="0"/>
              </a:spcAft>
              <a:buSzPct val="64285"/>
              <a:buChar char="–"/>
            </a:pPr>
            <a:r>
              <a:rPr lang="en-US"/>
              <a:t>We only mean that this text can map the question to a most likely answer, and is typically right</a:t>
            </a:r>
            <a:endParaRPr/>
          </a:p>
          <a:p>
            <a:pPr indent="-334327" lvl="1" marL="914400" rtl="0" algn="l">
              <a:spcBef>
                <a:spcPts val="0"/>
              </a:spcBef>
              <a:spcAft>
                <a:spcPts val="0"/>
              </a:spcAft>
              <a:buSzPct val="64285"/>
              <a:buChar char="–"/>
            </a:pPr>
            <a:r>
              <a:rPr lang="en-US"/>
              <a:t>We do not mean if the model can “understand” in the sense of “think”</a:t>
            </a:r>
            <a:endParaRPr/>
          </a:p>
        </p:txBody>
      </p:sp>
      <p:sp>
        <p:nvSpPr>
          <p:cNvPr id="104" name="Google Shape;104;gcb9f054a2c_0_40"/>
          <p:cNvSpPr txBox="1"/>
          <p:nvPr/>
        </p:nvSpPr>
        <p:spPr>
          <a:xfrm>
            <a:off x="141400" y="6126300"/>
            <a:ext cx="836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https://medium.com/huggingface/learning-meaning-in-natural-language-processing-the-semantics-mega-thread-9c0332dfe28e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cb9f054a2c_0_216"/>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Application</a:t>
            </a:r>
            <a:endParaRPr/>
          </a:p>
        </p:txBody>
      </p:sp>
      <p:sp>
        <p:nvSpPr>
          <p:cNvPr id="323" name="Google Shape;323;gcb9f054a2c_0_216"/>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Alpha Go: Neural Network that finds best moves in the game Go</a:t>
            </a:r>
            <a:endParaRPr/>
          </a:p>
          <a:p>
            <a:pPr indent="-342900" lvl="1" marL="914400" rtl="0" algn="l">
              <a:spcBef>
                <a:spcPts val="0"/>
              </a:spcBef>
              <a:spcAft>
                <a:spcPts val="0"/>
              </a:spcAft>
              <a:buSzPts val="1800"/>
              <a:buChar char="–"/>
            </a:pPr>
            <a:r>
              <a:rPr lang="en-US"/>
              <a:t>This was a game changer (literally!)</a:t>
            </a:r>
            <a:endParaRPr/>
          </a:p>
          <a:p>
            <a:pPr indent="-342900" lvl="1" marL="914400" rtl="0" algn="l">
              <a:spcBef>
                <a:spcPts val="0"/>
              </a:spcBef>
              <a:spcAft>
                <a:spcPts val="0"/>
              </a:spcAft>
              <a:buSzPts val="1800"/>
              <a:buChar char="–"/>
            </a:pPr>
            <a:r>
              <a:rPr lang="en-US"/>
              <a:t>Number of “states” (board outcomes) is enormous</a:t>
            </a:r>
            <a:endParaRPr/>
          </a:p>
        </p:txBody>
      </p:sp>
      <p:pic>
        <p:nvPicPr>
          <p:cNvPr id="324" name="Google Shape;324;gcb9f054a2c_0_216"/>
          <p:cNvPicPr preferRelativeResize="0"/>
          <p:nvPr/>
        </p:nvPicPr>
        <p:blipFill>
          <a:blip r:embed="rId3">
            <a:alphaModFix/>
          </a:blip>
          <a:stretch>
            <a:fillRect/>
          </a:stretch>
        </p:blipFill>
        <p:spPr>
          <a:xfrm>
            <a:off x="3425050" y="3692650"/>
            <a:ext cx="5641974" cy="31653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cb9f054a2c_0_223"/>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Fundamental Problems</a:t>
            </a:r>
            <a:endParaRPr/>
          </a:p>
        </p:txBody>
      </p:sp>
      <p:sp>
        <p:nvSpPr>
          <p:cNvPr id="331" name="Google Shape;331;gcb9f054a2c_0_223"/>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Given enormous number of states, how do we know the rewards of a particular action?</a:t>
            </a:r>
            <a:endParaRPr/>
          </a:p>
          <a:p>
            <a:pPr indent="-342900" lvl="1" marL="914400" rtl="0" algn="l">
              <a:spcBef>
                <a:spcPts val="0"/>
              </a:spcBef>
              <a:spcAft>
                <a:spcPts val="0"/>
              </a:spcAft>
              <a:buSzPts val="1800"/>
              <a:buChar char="–"/>
            </a:pPr>
            <a:r>
              <a:rPr lang="en-US"/>
              <a:t>“value network” = neural network to predict rewards (who will be winner)</a:t>
            </a:r>
            <a:endParaRPr/>
          </a:p>
          <a:p>
            <a:pPr indent="-342900" lvl="0" marL="457200" rtl="0" algn="l">
              <a:spcBef>
                <a:spcPts val="0"/>
              </a:spcBef>
              <a:spcAft>
                <a:spcPts val="0"/>
              </a:spcAft>
              <a:buSzPts val="1800"/>
              <a:buChar char="•"/>
            </a:pPr>
            <a:r>
              <a:rPr lang="en-US"/>
              <a:t>What action to take?</a:t>
            </a:r>
            <a:endParaRPr/>
          </a:p>
          <a:p>
            <a:pPr indent="-342900" lvl="1" marL="914400" rtl="0" algn="l">
              <a:spcBef>
                <a:spcPts val="0"/>
              </a:spcBef>
              <a:spcAft>
                <a:spcPts val="0"/>
              </a:spcAft>
              <a:buSzPts val="1800"/>
              <a:buChar char="–"/>
            </a:pPr>
            <a:r>
              <a:rPr lang="en-US"/>
              <a:t>“policy network” = best policy for each state</a:t>
            </a:r>
            <a:endParaRPr/>
          </a:p>
          <a:p>
            <a:pPr indent="-342900" lvl="0" marL="457200" rtl="0" algn="l">
              <a:spcBef>
                <a:spcPts val="0"/>
              </a:spcBef>
              <a:spcAft>
                <a:spcPts val="0"/>
              </a:spcAft>
              <a:buSzPts val="1800"/>
              <a:buChar char="•"/>
            </a:pPr>
            <a:r>
              <a:rPr lang="en-US"/>
              <a:t>How to determine rewards</a:t>
            </a:r>
            <a:endParaRPr/>
          </a:p>
          <a:p>
            <a:pPr indent="-342900" lvl="1" marL="914400" rtl="0" algn="l">
              <a:spcBef>
                <a:spcPts val="0"/>
              </a:spcBef>
              <a:spcAft>
                <a:spcPts val="0"/>
              </a:spcAft>
              <a:buSzPts val="1800"/>
              <a:buChar char="–"/>
            </a:pPr>
            <a:r>
              <a:rPr lang="en-US"/>
              <a:t>Seeded many games with known outcomes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cb9f054a2c_0_229"/>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Networks Are Not Brains</a:t>
            </a:r>
            <a:endParaRPr/>
          </a:p>
        </p:txBody>
      </p:sp>
      <p:sp>
        <p:nvSpPr>
          <p:cNvPr id="338" name="Google Shape;338;gcb9f054a2c_0_229"/>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What made the algorithm so unusual is the reward function: probability of winning</a:t>
            </a:r>
            <a:endParaRPr/>
          </a:p>
          <a:p>
            <a:pPr indent="-342900" lvl="0" marL="457200" rtl="0" algn="l">
              <a:spcBef>
                <a:spcPts val="0"/>
              </a:spcBef>
              <a:spcAft>
                <a:spcPts val="0"/>
              </a:spcAft>
              <a:buSzPts val="1800"/>
              <a:buChar char="•"/>
            </a:pPr>
            <a:r>
              <a:rPr lang="en-US"/>
              <a:t>Different reward functions create different outcomes</a:t>
            </a:r>
            <a:endParaRPr/>
          </a:p>
          <a:p>
            <a:pPr indent="-342900" lvl="0" marL="457200" rtl="0" algn="l">
              <a:spcBef>
                <a:spcPts val="0"/>
              </a:spcBef>
              <a:spcAft>
                <a:spcPts val="0"/>
              </a:spcAft>
              <a:buSzPts val="1800"/>
              <a:buChar char="•"/>
            </a:pPr>
            <a:r>
              <a:rPr lang="en-US"/>
              <a:t>Humans cannot know for certain if they will win, so they use a proxy, the amount of “territory” they control</a:t>
            </a:r>
            <a:endParaRPr/>
          </a:p>
          <a:p>
            <a:pPr indent="-342900" lvl="0" marL="457200" rtl="0" algn="l">
              <a:spcBef>
                <a:spcPts val="0"/>
              </a:spcBef>
              <a:spcAft>
                <a:spcPts val="0"/>
              </a:spcAft>
              <a:buSzPts val="1800"/>
              <a:buChar char="•"/>
            </a:pPr>
            <a:r>
              <a:rPr lang="en-US"/>
              <a:t>This is a good proxy, but not optimal</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cb9f054a2c_0_235"/>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Applications: Robots</a:t>
            </a:r>
            <a:endParaRPr/>
          </a:p>
        </p:txBody>
      </p:sp>
      <p:sp>
        <p:nvSpPr>
          <p:cNvPr id="345" name="Google Shape;345;gcb9f054a2c_0_235"/>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Robots: need to know if they are doing something correctly</a:t>
            </a:r>
            <a:endParaRPr/>
          </a:p>
          <a:p>
            <a:pPr indent="-342900" lvl="0" marL="457200" rtl="0" algn="l">
              <a:spcBef>
                <a:spcPts val="0"/>
              </a:spcBef>
              <a:spcAft>
                <a:spcPts val="0"/>
              </a:spcAft>
              <a:buSzPts val="1800"/>
              <a:buChar char="•"/>
            </a:pPr>
            <a:r>
              <a:rPr lang="en-US"/>
              <a:t>Ex: Self-Driving Cars</a:t>
            </a:r>
            <a:endParaRPr/>
          </a:p>
          <a:p>
            <a:pPr indent="-342900" lvl="1" marL="914400" rtl="0" algn="l">
              <a:spcBef>
                <a:spcPts val="0"/>
              </a:spcBef>
              <a:spcAft>
                <a:spcPts val="0"/>
              </a:spcAft>
              <a:buSzPts val="1800"/>
              <a:buChar char="–"/>
            </a:pPr>
            <a:r>
              <a:rPr lang="en-US"/>
              <a:t>Even if car knows </a:t>
            </a:r>
            <a:r>
              <a:rPr lang="en-US"/>
              <a:t>what</a:t>
            </a:r>
            <a:r>
              <a:rPr lang="en-US"/>
              <a:t> is a tree or human, it must learn what it should and should not hit</a:t>
            </a:r>
            <a:endParaRPr/>
          </a:p>
          <a:p>
            <a:pPr indent="-342900" lvl="1" marL="914400" rtl="0" algn="l">
              <a:spcBef>
                <a:spcPts val="0"/>
              </a:spcBef>
              <a:spcAft>
                <a:spcPts val="0"/>
              </a:spcAft>
              <a:buSzPts val="1800"/>
              <a:buChar char="–"/>
            </a:pPr>
            <a:r>
              <a:rPr lang="en-US"/>
              <a:t>Problems to solve:</a:t>
            </a:r>
            <a:endParaRPr/>
          </a:p>
          <a:p>
            <a:pPr indent="-342900" lvl="2" marL="1371600" rtl="0" algn="l">
              <a:spcBef>
                <a:spcPts val="0"/>
              </a:spcBef>
              <a:spcAft>
                <a:spcPts val="0"/>
              </a:spcAft>
              <a:buSzPts val="1800"/>
              <a:buChar char="•"/>
            </a:pPr>
            <a:r>
              <a:rPr lang="en-US"/>
              <a:t>What are actions</a:t>
            </a:r>
            <a:endParaRPr/>
          </a:p>
          <a:p>
            <a:pPr indent="-342900" lvl="2" marL="1371600" rtl="0" algn="l">
              <a:spcBef>
                <a:spcPts val="0"/>
              </a:spcBef>
              <a:spcAft>
                <a:spcPts val="0"/>
              </a:spcAft>
              <a:buSzPts val="1800"/>
              <a:buChar char="•"/>
            </a:pPr>
            <a:r>
              <a:rPr lang="en-US"/>
              <a:t>What is the state space (i.e., what are possible things we might encounter)</a:t>
            </a:r>
            <a:endParaRPr/>
          </a:p>
          <a:p>
            <a:pPr indent="-342900" lvl="2" marL="1371600" rtl="0" algn="l">
              <a:spcBef>
                <a:spcPts val="0"/>
              </a:spcBef>
              <a:spcAft>
                <a:spcPts val="0"/>
              </a:spcAft>
              <a:buSzPts val="1800"/>
              <a:buChar char="•"/>
            </a:pPr>
            <a:r>
              <a:rPr lang="en-US"/>
              <a:t>What is reward</a:t>
            </a:r>
            <a:endParaRPr/>
          </a:p>
        </p:txBody>
      </p:sp>
      <p:sp>
        <p:nvSpPr>
          <p:cNvPr id="346" name="Google Shape;346;gcb9f054a2c_0_235"/>
          <p:cNvSpPr txBox="1"/>
          <p:nvPr/>
        </p:nvSpPr>
        <p:spPr>
          <a:xfrm>
            <a:off x="0" y="59703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Kiran et al., 2021</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cb9f054a2c_0_244"/>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Solutions</a:t>
            </a:r>
            <a:endParaRPr/>
          </a:p>
        </p:txBody>
      </p:sp>
      <p:sp>
        <p:nvSpPr>
          <p:cNvPr id="353" name="Google Shape;353;gcb9f054a2c_0_244"/>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Reinforcement</a:t>
            </a:r>
            <a:r>
              <a:rPr lang="en-US"/>
              <a:t> learning</a:t>
            </a:r>
            <a:endParaRPr/>
          </a:p>
          <a:p>
            <a:pPr indent="-342900" lvl="1" marL="914400" rtl="0" algn="l">
              <a:spcBef>
                <a:spcPts val="0"/>
              </a:spcBef>
              <a:spcAft>
                <a:spcPts val="0"/>
              </a:spcAft>
              <a:buSzPts val="1800"/>
              <a:buChar char="–"/>
            </a:pPr>
            <a:r>
              <a:rPr lang="en-US"/>
              <a:t>Naive</a:t>
            </a:r>
            <a:endParaRPr/>
          </a:p>
          <a:p>
            <a:pPr indent="-342900" lvl="1" marL="914400" rtl="0" algn="l">
              <a:spcBef>
                <a:spcPts val="0"/>
              </a:spcBef>
              <a:spcAft>
                <a:spcPts val="0"/>
              </a:spcAft>
              <a:buSzPts val="1800"/>
              <a:buChar char="–"/>
            </a:pPr>
            <a:r>
              <a:rPr lang="en-US"/>
              <a:t>Nuanced</a:t>
            </a:r>
            <a:endParaRPr/>
          </a:p>
          <a:p>
            <a:pPr indent="-342900" lvl="0" marL="457200" rtl="0" algn="l">
              <a:spcBef>
                <a:spcPts val="0"/>
              </a:spcBef>
              <a:spcAft>
                <a:spcPts val="0"/>
              </a:spcAft>
              <a:buSzPts val="1800"/>
              <a:buChar char="•"/>
            </a:pPr>
            <a:r>
              <a:rPr lang="en-US"/>
              <a:t>Deep reinforcement learning</a:t>
            </a:r>
            <a:endParaRPr/>
          </a:p>
          <a:p>
            <a:pPr indent="-342900" lvl="1" marL="914400" rtl="0" algn="l">
              <a:spcBef>
                <a:spcPts val="0"/>
              </a:spcBef>
              <a:spcAft>
                <a:spcPts val="0"/>
              </a:spcAft>
              <a:buSzPts val="1800"/>
              <a:buChar char="–"/>
            </a:pPr>
            <a:r>
              <a:rPr lang="en-US"/>
              <a:t>What is so “deep” about it?</a:t>
            </a:r>
            <a:endParaRPr/>
          </a:p>
          <a:p>
            <a:pPr indent="-342900" lvl="1" marL="914400" rtl="0" algn="l">
              <a:spcBef>
                <a:spcPts val="0"/>
              </a:spcBef>
              <a:spcAft>
                <a:spcPts val="0"/>
              </a:spcAft>
              <a:buSzPts val="1800"/>
              <a:buChar char="–"/>
            </a:pPr>
            <a:r>
              <a:rPr lang="en-US"/>
              <a:t>Different methods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cb9f054a2c_0_250"/>
          <p:cNvSpPr txBox="1"/>
          <p:nvPr>
            <p:ph type="title"/>
          </p:nvPr>
        </p:nvSpPr>
        <p:spPr>
          <a:xfrm>
            <a:off x="457200" y="274638"/>
            <a:ext cx="82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How do we maximize these rewards</a:t>
            </a:r>
            <a:endParaRPr/>
          </a:p>
        </p:txBody>
      </p:sp>
      <p:sp>
        <p:nvSpPr>
          <p:cNvPr id="360" name="Google Shape;360;gcb9f054a2c_0_250"/>
          <p:cNvSpPr txBox="1"/>
          <p:nvPr>
            <p:ph idx="1" type="body"/>
          </p:nvPr>
        </p:nvSpPr>
        <p:spPr>
          <a:xfrm>
            <a:off x="457200" y="1600200"/>
            <a:ext cx="8229600" cy="4526100"/>
          </a:xfrm>
          <a:prstGeom prst="rect">
            <a:avLst/>
          </a:prstGeom>
        </p:spPr>
        <p:txBody>
          <a:bodyPr anchorCtr="0" anchor="t" bIns="45700" lIns="91425" spcFirstLastPara="1" rIns="91425" wrap="square" tIns="45700">
            <a:normAutofit lnSpcReduction="10000"/>
          </a:bodyPr>
          <a:lstStyle/>
          <a:p>
            <a:pPr indent="-342900" lvl="0" marL="457200" rtl="0" algn="l">
              <a:spcBef>
                <a:spcPts val="360"/>
              </a:spcBef>
              <a:spcAft>
                <a:spcPts val="0"/>
              </a:spcAft>
              <a:buSzPts val="1800"/>
              <a:buChar char="•"/>
            </a:pPr>
            <a:r>
              <a:rPr lang="en-US"/>
              <a:t>Naive method: “greedy” optimization</a:t>
            </a:r>
            <a:endParaRPr/>
          </a:p>
          <a:p>
            <a:pPr indent="-342900" lvl="1" marL="914400" rtl="0" algn="l">
              <a:spcBef>
                <a:spcPts val="0"/>
              </a:spcBef>
              <a:spcAft>
                <a:spcPts val="0"/>
              </a:spcAft>
              <a:buSzPts val="1800"/>
              <a:buChar char="–"/>
            </a:pPr>
            <a:r>
              <a:rPr lang="en-US"/>
              <a:t>Assume we want to find best immediate path</a:t>
            </a:r>
            <a:endParaRPr/>
          </a:p>
          <a:p>
            <a:pPr indent="-342900" lvl="1" marL="914400" rtl="0" algn="l">
              <a:spcBef>
                <a:spcPts val="0"/>
              </a:spcBef>
              <a:spcAft>
                <a:spcPts val="0"/>
              </a:spcAft>
              <a:buSzPts val="1800"/>
              <a:buChar char="–"/>
            </a:pPr>
            <a:r>
              <a:rPr lang="en-US"/>
              <a:t>This is not always the best path</a:t>
            </a:r>
            <a:endParaRPr/>
          </a:p>
          <a:p>
            <a:pPr indent="-342900" lvl="1" marL="914400" rtl="0" algn="l">
              <a:spcBef>
                <a:spcPts val="0"/>
              </a:spcBef>
              <a:spcAft>
                <a:spcPts val="0"/>
              </a:spcAft>
              <a:buSzPts val="1800"/>
              <a:buChar char="–"/>
            </a:pPr>
            <a:r>
              <a:rPr lang="en-US"/>
              <a:t>Example: reward or punish model that answers questions correctly</a:t>
            </a:r>
            <a:endParaRPr/>
          </a:p>
          <a:p>
            <a:pPr indent="-342900" lvl="1" marL="914400" rtl="0" algn="l">
              <a:spcBef>
                <a:spcPts val="0"/>
              </a:spcBef>
              <a:spcAft>
                <a:spcPts val="0"/>
              </a:spcAft>
              <a:buSzPts val="1800"/>
              <a:buChar char="–"/>
            </a:pPr>
            <a:r>
              <a:rPr lang="en-US"/>
              <a:t>If you in a few questions a model is rewarded when it knows “baskets” have “eggs” in them (</a:t>
            </a:r>
            <a:r>
              <a:rPr i="1" lang="en-US"/>
              <a:t>immediate reward, R</a:t>
            </a:r>
            <a:r>
              <a:rPr lang="en-US"/>
              <a:t>), it should not always assume that (</a:t>
            </a:r>
            <a:r>
              <a:rPr i="1" lang="en-US"/>
              <a:t>action, a</a:t>
            </a:r>
            <a:r>
              <a:rPr lang="en-US"/>
              <a:t>) to maximize its </a:t>
            </a:r>
            <a:r>
              <a:rPr i="1" lang="en-US"/>
              <a:t>cumulative reward</a:t>
            </a:r>
            <a:endParaRPr i="1"/>
          </a:p>
          <a:p>
            <a:pPr indent="-342900" lvl="0" marL="457200" rtl="0" algn="l">
              <a:spcBef>
                <a:spcPts val="0"/>
              </a:spcBef>
              <a:spcAft>
                <a:spcPts val="0"/>
              </a:spcAft>
              <a:buSzPts val="1800"/>
              <a:buChar char="•"/>
            </a:pPr>
            <a:r>
              <a:rPr lang="en-US"/>
              <a:t>How should we train models to perform best?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cb9f054a2c_0_2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0000"/>
              </a:buClr>
              <a:buSzPct val="100000"/>
              <a:buFont typeface="Calibri"/>
              <a:buNone/>
            </a:pPr>
            <a:r>
              <a:rPr lang="en-US">
                <a:solidFill>
                  <a:srgbClr val="000000"/>
                </a:solidFill>
              </a:rPr>
              <a:t>Maximum Expected Utility (MEU)</a:t>
            </a:r>
            <a:br>
              <a:rPr lang="en-US">
                <a:solidFill>
                  <a:srgbClr val="000000"/>
                </a:solidFill>
              </a:rPr>
            </a:br>
            <a:r>
              <a:rPr lang="en-US">
                <a:solidFill>
                  <a:srgbClr val="000000"/>
                </a:solidFill>
              </a:rPr>
              <a:t>and Rational Agents</a:t>
            </a:r>
            <a:endParaRPr>
              <a:solidFill>
                <a:srgbClr val="000000"/>
              </a:solidFill>
            </a:endParaRPr>
          </a:p>
        </p:txBody>
      </p:sp>
      <p:sp>
        <p:nvSpPr>
          <p:cNvPr id="366" name="Google Shape;366;gcb9f054a2c_0_256"/>
          <p:cNvSpPr txBox="1"/>
          <p:nvPr>
            <p:ph idx="1" type="body"/>
          </p:nvPr>
        </p:nvSpPr>
        <p:spPr>
          <a:xfrm>
            <a:off x="457200" y="1600200"/>
            <a:ext cx="6629400" cy="4526100"/>
          </a:xfrm>
          <a:prstGeom prst="rect">
            <a:avLst/>
          </a:prstGeom>
          <a:noFill/>
          <a:ln>
            <a:noFill/>
          </a:ln>
        </p:spPr>
        <p:txBody>
          <a:bodyPr anchorCtr="0" anchor="t" bIns="45700" lIns="91425" spcFirstLastPara="1" rIns="91425" wrap="square" tIns="45700">
            <a:normAutofit lnSpcReduction="10000"/>
          </a:bodyPr>
          <a:lstStyle/>
          <a:p>
            <a:pPr indent="-342900" lvl="1" marL="342900" rtl="0" algn="l">
              <a:spcBef>
                <a:spcPts val="0"/>
              </a:spcBef>
              <a:spcAft>
                <a:spcPts val="0"/>
              </a:spcAft>
              <a:buClr>
                <a:srgbClr val="000000"/>
              </a:buClr>
              <a:buSzPts val="2400"/>
              <a:buFont typeface="Arial"/>
              <a:buChar char="•"/>
            </a:pPr>
            <a:r>
              <a:rPr lang="en-US" sz="2400">
                <a:solidFill>
                  <a:srgbClr val="000000"/>
                </a:solidFill>
              </a:rPr>
              <a:t>Every state has a utility value </a:t>
            </a:r>
            <a:r>
              <a:rPr i="1" lang="en-US" sz="2400">
                <a:solidFill>
                  <a:srgbClr val="000000"/>
                </a:solidFill>
              </a:rPr>
              <a:t>U</a:t>
            </a:r>
            <a:r>
              <a:rPr lang="en-US" sz="2400">
                <a:solidFill>
                  <a:srgbClr val="000000"/>
                </a:solidFill>
              </a:rPr>
              <a:t>(</a:t>
            </a:r>
            <a:r>
              <a:rPr i="1" lang="en-US" sz="2400">
                <a:solidFill>
                  <a:srgbClr val="000000"/>
                </a:solidFill>
              </a:rPr>
              <a:t>s</a:t>
            </a:r>
            <a:r>
              <a:rPr lang="en-US" sz="2400">
                <a:solidFill>
                  <a:srgbClr val="000000"/>
                </a:solidFill>
              </a:rPr>
              <a:t>)</a:t>
            </a:r>
            <a:endParaRPr/>
          </a:p>
          <a:p>
            <a:pPr indent="-342900" lvl="1" marL="342900" rtl="0" algn="l">
              <a:spcBef>
                <a:spcPts val="480"/>
              </a:spcBef>
              <a:spcAft>
                <a:spcPts val="0"/>
              </a:spcAft>
              <a:buClr>
                <a:srgbClr val="000000"/>
              </a:buClr>
              <a:buSzPts val="2400"/>
              <a:buFont typeface="Arial"/>
              <a:buChar char="•"/>
            </a:pPr>
            <a:r>
              <a:rPr lang="en-US" sz="2400">
                <a:solidFill>
                  <a:srgbClr val="000000"/>
                </a:solidFill>
              </a:rPr>
              <a:t>The expected utility of an action given the current evidence or observation </a:t>
            </a:r>
            <a:r>
              <a:rPr i="1" lang="en-US" sz="2400">
                <a:solidFill>
                  <a:srgbClr val="000000"/>
                </a:solidFill>
              </a:rPr>
              <a:t>e</a:t>
            </a:r>
            <a:r>
              <a:rPr lang="en-US" sz="2400">
                <a:solidFill>
                  <a:srgbClr val="000000"/>
                </a:solidFill>
              </a:rPr>
              <a:t>, is the average utility value of the outcomes, weighted by the probability that the outcome occurs:</a:t>
            </a:r>
            <a:endParaRPr/>
          </a:p>
          <a:p>
            <a:pPr indent="-190500" lvl="1" marL="342900" rtl="0" algn="l">
              <a:spcBef>
                <a:spcPts val="480"/>
              </a:spcBef>
              <a:spcAft>
                <a:spcPts val="0"/>
              </a:spcAft>
              <a:buClr>
                <a:schemeClr val="dk1"/>
              </a:buClr>
              <a:buSzPts val="2400"/>
              <a:buFont typeface="Arial"/>
              <a:buNone/>
            </a:pPr>
            <a:r>
              <a:t/>
            </a:r>
            <a:endParaRPr sz="2400">
              <a:solidFill>
                <a:srgbClr val="000000"/>
              </a:solidFill>
            </a:endParaRPr>
          </a:p>
          <a:p>
            <a:pPr indent="0" lvl="1" marL="0" rtl="0" algn="l">
              <a:spcBef>
                <a:spcPts val="480"/>
              </a:spcBef>
              <a:spcAft>
                <a:spcPts val="0"/>
              </a:spcAft>
              <a:buClr>
                <a:schemeClr val="dk1"/>
              </a:buClr>
              <a:buSzPts val="2400"/>
              <a:buNone/>
            </a:pPr>
            <a:r>
              <a:t/>
            </a:r>
            <a:endParaRPr sz="2400">
              <a:solidFill>
                <a:srgbClr val="000000"/>
              </a:solidFill>
            </a:endParaRPr>
          </a:p>
          <a:p>
            <a:pPr indent="-342900" lvl="1" marL="342900" rtl="0" algn="l">
              <a:spcBef>
                <a:spcPts val="480"/>
              </a:spcBef>
              <a:spcAft>
                <a:spcPts val="0"/>
              </a:spcAft>
              <a:buClr>
                <a:srgbClr val="000000"/>
              </a:buClr>
              <a:buSzPts val="2400"/>
              <a:buFont typeface="Arial"/>
              <a:buChar char="•"/>
            </a:pPr>
            <a:r>
              <a:rPr lang="en-US" sz="2400">
                <a:solidFill>
                  <a:srgbClr val="000000"/>
                </a:solidFill>
              </a:rPr>
              <a:t>The principle of maximum expected utility (MEU) is that a </a:t>
            </a:r>
            <a:r>
              <a:rPr b="1" lang="en-US" sz="2400">
                <a:solidFill>
                  <a:srgbClr val="000000"/>
                </a:solidFill>
              </a:rPr>
              <a:t>rational</a:t>
            </a:r>
            <a:r>
              <a:rPr lang="en-US" sz="2400">
                <a:solidFill>
                  <a:srgbClr val="000000"/>
                </a:solidFill>
              </a:rPr>
              <a:t> agent should choose the action that maximizes its expected utility:</a:t>
            </a:r>
            <a:endParaRPr/>
          </a:p>
          <a:p>
            <a:pPr indent="-165100" lvl="0" marL="342900" rtl="0" algn="l">
              <a:spcBef>
                <a:spcPts val="560"/>
              </a:spcBef>
              <a:spcAft>
                <a:spcPts val="0"/>
              </a:spcAft>
              <a:buClr>
                <a:schemeClr val="dk1"/>
              </a:buClr>
              <a:buSzPts val="2800"/>
              <a:buNone/>
            </a:pPr>
            <a:r>
              <a:t/>
            </a:r>
            <a:endParaRPr sz="2800">
              <a:solidFill>
                <a:srgbClr val="000000"/>
              </a:solidFill>
            </a:endParaRPr>
          </a:p>
        </p:txBody>
      </p:sp>
      <p:sp>
        <p:nvSpPr>
          <p:cNvPr id="367" name="Google Shape;367;gcb9f054a2c_0_25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pic>
        <p:nvPicPr>
          <p:cNvPr id="368" name="Google Shape;368;gcb9f054a2c_0_256"/>
          <p:cNvPicPr preferRelativeResize="0"/>
          <p:nvPr/>
        </p:nvPicPr>
        <p:blipFill rotWithShape="1">
          <a:blip r:embed="rId3">
            <a:alphaModFix/>
          </a:blip>
          <a:srcRect b="0" l="0" r="0" t="0"/>
          <a:stretch/>
        </p:blipFill>
        <p:spPr>
          <a:xfrm>
            <a:off x="630375" y="3372238"/>
            <a:ext cx="5784852" cy="838200"/>
          </a:xfrm>
          <a:prstGeom prst="rect">
            <a:avLst/>
          </a:prstGeom>
          <a:solidFill>
            <a:srgbClr val="CCFFCC"/>
          </a:solidFill>
          <a:ln>
            <a:noFill/>
          </a:ln>
        </p:spPr>
      </p:pic>
      <p:pic>
        <p:nvPicPr>
          <p:cNvPr id="369" name="Google Shape;369;gcb9f054a2c_0_256"/>
          <p:cNvPicPr preferRelativeResize="0"/>
          <p:nvPr/>
        </p:nvPicPr>
        <p:blipFill rotWithShape="1">
          <a:blip r:embed="rId4">
            <a:alphaModFix/>
          </a:blip>
          <a:srcRect b="0" l="0" r="0" t="0"/>
          <a:stretch/>
        </p:blipFill>
        <p:spPr>
          <a:xfrm>
            <a:off x="2286000" y="5715000"/>
            <a:ext cx="4240698" cy="762000"/>
          </a:xfrm>
          <a:prstGeom prst="rect">
            <a:avLst/>
          </a:prstGeom>
          <a:solidFill>
            <a:srgbClr val="FFFFFF"/>
          </a:solidFill>
          <a:ln>
            <a:noFill/>
          </a:ln>
        </p:spPr>
      </p:pic>
      <p:grpSp>
        <p:nvGrpSpPr>
          <p:cNvPr id="370" name="Google Shape;370;gcb9f054a2c_0_256"/>
          <p:cNvGrpSpPr/>
          <p:nvPr/>
        </p:nvGrpSpPr>
        <p:grpSpPr>
          <a:xfrm>
            <a:off x="6415235" y="2934224"/>
            <a:ext cx="2652865" cy="1714238"/>
            <a:chOff x="3810000" y="1639549"/>
            <a:chExt cx="4835700" cy="3124750"/>
          </a:xfrm>
        </p:grpSpPr>
        <p:sp>
          <p:nvSpPr>
            <p:cNvPr id="371" name="Google Shape;371;gcb9f054a2c_0_256"/>
            <p:cNvSpPr/>
            <p:nvPr/>
          </p:nvSpPr>
          <p:spPr>
            <a:xfrm>
              <a:off x="5024313" y="2392679"/>
              <a:ext cx="738300" cy="7383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0000"/>
                  </a:solidFill>
                  <a:latin typeface="Calibri"/>
                  <a:ea typeface="Calibri"/>
                  <a:cs typeface="Calibri"/>
                  <a:sym typeface="Calibri"/>
                </a:rPr>
                <a:t>s2</a:t>
              </a:r>
              <a:endParaRPr sz="900">
                <a:solidFill>
                  <a:srgbClr val="000000"/>
                </a:solidFill>
                <a:latin typeface="Calibri"/>
                <a:ea typeface="Calibri"/>
                <a:cs typeface="Calibri"/>
                <a:sym typeface="Calibri"/>
              </a:endParaRPr>
            </a:p>
          </p:txBody>
        </p:sp>
        <p:sp>
          <p:nvSpPr>
            <p:cNvPr id="372" name="Google Shape;372;gcb9f054a2c_0_256"/>
            <p:cNvSpPr/>
            <p:nvPr/>
          </p:nvSpPr>
          <p:spPr>
            <a:xfrm>
              <a:off x="7568843" y="2392679"/>
              <a:ext cx="738300" cy="73830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0000"/>
                  </a:solidFill>
                  <a:latin typeface="Calibri"/>
                  <a:ea typeface="Calibri"/>
                  <a:cs typeface="Calibri"/>
                  <a:sym typeface="Calibri"/>
                </a:rPr>
                <a:t>s9</a:t>
              </a:r>
              <a:endParaRPr sz="900">
                <a:solidFill>
                  <a:srgbClr val="000000"/>
                </a:solidFill>
                <a:latin typeface="Calibri"/>
                <a:ea typeface="Calibri"/>
                <a:cs typeface="Calibri"/>
                <a:sym typeface="Calibri"/>
              </a:endParaRPr>
            </a:p>
          </p:txBody>
        </p:sp>
        <p:cxnSp>
          <p:nvCxnSpPr>
            <p:cNvPr id="373" name="Google Shape;373;gcb9f054a2c_0_256"/>
            <p:cNvCxnSpPr>
              <a:stCxn id="371" idx="6"/>
              <a:endCxn id="372" idx="2"/>
            </p:cNvCxnSpPr>
            <p:nvPr/>
          </p:nvCxnSpPr>
          <p:spPr>
            <a:xfrm>
              <a:off x="5762613" y="2761829"/>
              <a:ext cx="1806300" cy="0"/>
            </a:xfrm>
            <a:prstGeom prst="straightConnector1">
              <a:avLst/>
            </a:prstGeom>
            <a:noFill/>
            <a:ln cap="flat" cmpd="sng" w="38100">
              <a:solidFill>
                <a:srgbClr val="FFFF00"/>
              </a:solidFill>
              <a:prstDash val="solid"/>
              <a:round/>
              <a:headEnd len="sm" w="sm" type="none"/>
              <a:tailEnd len="med" w="med" type="stealth"/>
            </a:ln>
            <a:effectLst>
              <a:outerShdw blurRad="40000" rotWithShape="0" dir="5400000" dist="20000">
                <a:srgbClr val="000000">
                  <a:alpha val="37650"/>
                </a:srgbClr>
              </a:outerShdw>
            </a:effectLst>
          </p:spPr>
        </p:cxnSp>
        <p:sp>
          <p:nvSpPr>
            <p:cNvPr id="374" name="Google Shape;374;gcb9f054a2c_0_256"/>
            <p:cNvSpPr txBox="1"/>
            <p:nvPr/>
          </p:nvSpPr>
          <p:spPr>
            <a:xfrm>
              <a:off x="6323743" y="2377863"/>
              <a:ext cx="544200" cy="42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000000"/>
                  </a:solidFill>
                  <a:latin typeface="Calibri"/>
                  <a:ea typeface="Calibri"/>
                  <a:cs typeface="Calibri"/>
                  <a:sym typeface="Calibri"/>
                </a:rPr>
                <a:t>a1</a:t>
              </a:r>
              <a:endParaRPr sz="900">
                <a:solidFill>
                  <a:srgbClr val="000000"/>
                </a:solidFill>
                <a:latin typeface="Calibri"/>
                <a:ea typeface="Calibri"/>
                <a:cs typeface="Calibri"/>
                <a:sym typeface="Calibri"/>
              </a:endParaRPr>
            </a:p>
          </p:txBody>
        </p:sp>
        <p:sp>
          <p:nvSpPr>
            <p:cNvPr id="375" name="Google Shape;375;gcb9f054a2c_0_256"/>
            <p:cNvSpPr/>
            <p:nvPr/>
          </p:nvSpPr>
          <p:spPr>
            <a:xfrm>
              <a:off x="4286000" y="2023523"/>
              <a:ext cx="738300" cy="738300"/>
            </a:xfrm>
            <a:prstGeom prst="ellipse">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0000"/>
                  </a:solidFill>
                  <a:latin typeface="Calibri"/>
                  <a:ea typeface="Calibri"/>
                  <a:cs typeface="Calibri"/>
                  <a:sym typeface="Calibri"/>
                </a:rPr>
                <a:t>z1</a:t>
              </a:r>
              <a:endParaRPr sz="900">
                <a:solidFill>
                  <a:srgbClr val="000000"/>
                </a:solidFill>
                <a:latin typeface="Calibri"/>
                <a:ea typeface="Calibri"/>
                <a:cs typeface="Calibri"/>
                <a:sym typeface="Calibri"/>
              </a:endParaRPr>
            </a:p>
          </p:txBody>
        </p:sp>
        <p:sp>
          <p:nvSpPr>
            <p:cNvPr id="376" name="Google Shape;376;gcb9f054a2c_0_256"/>
            <p:cNvSpPr/>
            <p:nvPr/>
          </p:nvSpPr>
          <p:spPr>
            <a:xfrm>
              <a:off x="4972549" y="1639549"/>
              <a:ext cx="738300" cy="738300"/>
            </a:xfrm>
            <a:prstGeom prst="ellipse">
              <a:avLst/>
            </a:prstGeom>
            <a:solidFill>
              <a:srgbClr val="9F2936"/>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0000"/>
                  </a:solidFill>
                  <a:latin typeface="Calibri"/>
                  <a:ea typeface="Calibri"/>
                  <a:cs typeface="Calibri"/>
                  <a:sym typeface="Calibri"/>
                </a:rPr>
                <a:t>z2</a:t>
              </a:r>
              <a:endParaRPr sz="900">
                <a:solidFill>
                  <a:srgbClr val="000000"/>
                </a:solidFill>
                <a:latin typeface="Calibri"/>
                <a:ea typeface="Calibri"/>
                <a:cs typeface="Calibri"/>
                <a:sym typeface="Calibri"/>
              </a:endParaRPr>
            </a:p>
          </p:txBody>
        </p:sp>
        <p:sp>
          <p:nvSpPr>
            <p:cNvPr id="377" name="Google Shape;377;gcb9f054a2c_0_256"/>
            <p:cNvSpPr/>
            <p:nvPr/>
          </p:nvSpPr>
          <p:spPr>
            <a:xfrm>
              <a:off x="7162800" y="3657600"/>
              <a:ext cx="738300" cy="73830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0000"/>
                  </a:solidFill>
                  <a:latin typeface="Calibri"/>
                  <a:ea typeface="Calibri"/>
                  <a:cs typeface="Calibri"/>
                  <a:sym typeface="Calibri"/>
                </a:rPr>
                <a:t>s7</a:t>
              </a:r>
              <a:endParaRPr sz="900">
                <a:solidFill>
                  <a:srgbClr val="000000"/>
                </a:solidFill>
                <a:latin typeface="Calibri"/>
                <a:ea typeface="Calibri"/>
                <a:cs typeface="Calibri"/>
                <a:sym typeface="Calibri"/>
              </a:endParaRPr>
            </a:p>
          </p:txBody>
        </p:sp>
        <p:cxnSp>
          <p:nvCxnSpPr>
            <p:cNvPr id="378" name="Google Shape;378;gcb9f054a2c_0_256"/>
            <p:cNvCxnSpPr>
              <a:stCxn id="371" idx="5"/>
              <a:endCxn id="377" idx="1"/>
            </p:cNvCxnSpPr>
            <p:nvPr/>
          </p:nvCxnSpPr>
          <p:spPr>
            <a:xfrm>
              <a:off x="5654491" y="3022857"/>
              <a:ext cx="1616400" cy="742800"/>
            </a:xfrm>
            <a:prstGeom prst="straightConnector1">
              <a:avLst/>
            </a:prstGeom>
            <a:noFill/>
            <a:ln cap="flat" cmpd="sng" w="38100">
              <a:solidFill>
                <a:srgbClr val="FFFF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79" name="Google Shape;379;gcb9f054a2c_0_256"/>
            <p:cNvCxnSpPr>
              <a:stCxn id="371" idx="4"/>
            </p:cNvCxnSpPr>
            <p:nvPr/>
          </p:nvCxnSpPr>
          <p:spPr>
            <a:xfrm>
              <a:off x="5393463" y="3130979"/>
              <a:ext cx="669300" cy="1372800"/>
            </a:xfrm>
            <a:prstGeom prst="straightConnector1">
              <a:avLst/>
            </a:prstGeom>
            <a:noFill/>
            <a:ln cap="flat" cmpd="sng" w="38100">
              <a:solidFill>
                <a:srgbClr val="FFFF00"/>
              </a:solidFill>
              <a:prstDash val="solid"/>
              <a:round/>
              <a:headEnd len="sm" w="sm" type="none"/>
              <a:tailEnd len="med" w="med" type="stealth"/>
            </a:ln>
            <a:effectLst>
              <a:outerShdw blurRad="40000" rotWithShape="0" dir="5400000" dist="20000">
                <a:srgbClr val="000000">
                  <a:alpha val="37650"/>
                </a:srgbClr>
              </a:outerShdw>
            </a:effectLst>
          </p:spPr>
        </p:cxnSp>
        <p:sp>
          <p:nvSpPr>
            <p:cNvPr id="380" name="Google Shape;380;gcb9f054a2c_0_256"/>
            <p:cNvSpPr txBox="1"/>
            <p:nvPr/>
          </p:nvSpPr>
          <p:spPr>
            <a:xfrm>
              <a:off x="6323743" y="3022868"/>
              <a:ext cx="544200" cy="42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000000"/>
                  </a:solidFill>
                  <a:latin typeface="Calibri"/>
                  <a:ea typeface="Calibri"/>
                  <a:cs typeface="Calibri"/>
                  <a:sym typeface="Calibri"/>
                </a:rPr>
                <a:t>a1</a:t>
              </a:r>
              <a:endParaRPr sz="900">
                <a:solidFill>
                  <a:srgbClr val="000000"/>
                </a:solidFill>
                <a:latin typeface="Calibri"/>
                <a:ea typeface="Calibri"/>
                <a:cs typeface="Calibri"/>
                <a:sym typeface="Calibri"/>
              </a:endParaRPr>
            </a:p>
          </p:txBody>
        </p:sp>
        <p:sp>
          <p:nvSpPr>
            <p:cNvPr id="381" name="Google Shape;381;gcb9f054a2c_0_256"/>
            <p:cNvSpPr txBox="1"/>
            <p:nvPr/>
          </p:nvSpPr>
          <p:spPr>
            <a:xfrm>
              <a:off x="5710862" y="3580872"/>
              <a:ext cx="544200" cy="42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000000"/>
                  </a:solidFill>
                  <a:latin typeface="Calibri"/>
                  <a:ea typeface="Calibri"/>
                  <a:cs typeface="Calibri"/>
                  <a:sym typeface="Calibri"/>
                </a:rPr>
                <a:t>a1</a:t>
              </a:r>
              <a:endParaRPr sz="900">
                <a:solidFill>
                  <a:srgbClr val="000000"/>
                </a:solidFill>
                <a:latin typeface="Calibri"/>
                <a:ea typeface="Calibri"/>
                <a:cs typeface="Calibri"/>
                <a:sym typeface="Calibri"/>
              </a:endParaRPr>
            </a:p>
          </p:txBody>
        </p:sp>
        <p:sp>
          <p:nvSpPr>
            <p:cNvPr id="382" name="Google Shape;382;gcb9f054a2c_0_256"/>
            <p:cNvSpPr txBox="1"/>
            <p:nvPr/>
          </p:nvSpPr>
          <p:spPr>
            <a:xfrm>
              <a:off x="7010400" y="4343399"/>
              <a:ext cx="1178100" cy="42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000000"/>
                  </a:solidFill>
                  <a:latin typeface="Calibri"/>
                  <a:ea typeface="Calibri"/>
                  <a:cs typeface="Calibri"/>
                  <a:sym typeface="Calibri"/>
                </a:rPr>
                <a:t>U(s7)=0.4</a:t>
              </a:r>
              <a:endParaRPr sz="900">
                <a:solidFill>
                  <a:srgbClr val="000000"/>
                </a:solidFill>
                <a:latin typeface="Calibri"/>
                <a:ea typeface="Calibri"/>
                <a:cs typeface="Calibri"/>
                <a:sym typeface="Calibri"/>
              </a:endParaRPr>
            </a:p>
          </p:txBody>
        </p:sp>
        <p:sp>
          <p:nvSpPr>
            <p:cNvPr id="383" name="Google Shape;383;gcb9f054a2c_0_256"/>
            <p:cNvSpPr txBox="1"/>
            <p:nvPr/>
          </p:nvSpPr>
          <p:spPr>
            <a:xfrm>
              <a:off x="7467600" y="3048000"/>
              <a:ext cx="1178100" cy="42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000000"/>
                  </a:solidFill>
                  <a:latin typeface="Calibri"/>
                  <a:ea typeface="Calibri"/>
                  <a:cs typeface="Calibri"/>
                  <a:sym typeface="Calibri"/>
                </a:rPr>
                <a:t>U(s9)=0.2</a:t>
              </a:r>
              <a:endParaRPr sz="900">
                <a:solidFill>
                  <a:srgbClr val="000000"/>
                </a:solidFill>
                <a:latin typeface="Calibri"/>
                <a:ea typeface="Calibri"/>
                <a:cs typeface="Calibri"/>
                <a:sym typeface="Calibri"/>
              </a:endParaRPr>
            </a:p>
          </p:txBody>
        </p:sp>
        <p:sp>
          <p:nvSpPr>
            <p:cNvPr id="384" name="Google Shape;384;gcb9f054a2c_0_256"/>
            <p:cNvSpPr txBox="1"/>
            <p:nvPr/>
          </p:nvSpPr>
          <p:spPr>
            <a:xfrm>
              <a:off x="3810000" y="2743200"/>
              <a:ext cx="1178100" cy="42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000000"/>
                  </a:solidFill>
                  <a:latin typeface="Calibri"/>
                  <a:ea typeface="Calibri"/>
                  <a:cs typeface="Calibri"/>
                  <a:sym typeface="Calibri"/>
                </a:rPr>
                <a:t>U(s2)=0.4</a:t>
              </a:r>
              <a:endParaRPr sz="900">
                <a:solidFill>
                  <a:srgbClr val="000000"/>
                </a:solidFill>
                <a:latin typeface="Calibri"/>
                <a:ea typeface="Calibri"/>
                <a:cs typeface="Calibri"/>
                <a:sym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cb9f054a2c_0_829"/>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Deep Reinforcement Learning</a:t>
            </a:r>
            <a:endParaRPr/>
          </a:p>
        </p:txBody>
      </p:sp>
      <p:sp>
        <p:nvSpPr>
          <p:cNvPr id="391" name="Google Shape;391;gcb9f054a2c_0_829"/>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a:t>AI Driving</a:t>
            </a:r>
            <a:endParaRPr/>
          </a:p>
        </p:txBody>
      </p:sp>
      <p:sp>
        <p:nvSpPr>
          <p:cNvPr id="392" name="Google Shape;392;gcb9f054a2c_0_829"/>
          <p:cNvSpPr txBox="1"/>
          <p:nvPr/>
        </p:nvSpPr>
        <p:spPr>
          <a:xfrm>
            <a:off x="85650" y="6308850"/>
            <a:ext cx="8972700" cy="4617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0"/>
              </a:spcAft>
              <a:buNone/>
            </a:pPr>
            <a:r>
              <a:rPr lang="en-US" sz="1800">
                <a:solidFill>
                  <a:schemeClr val="dk1"/>
                </a:solidFill>
                <a:latin typeface="Calibri"/>
                <a:ea typeface="Calibri"/>
                <a:cs typeface="Calibri"/>
                <a:sym typeface="Calibri"/>
              </a:rPr>
              <a:t>Kiran et al. Deep Reinforcement Learning for Autonomous Driving: A Survey. (2021)</a:t>
            </a:r>
            <a:endParaRPr sz="1800">
              <a:solidFill>
                <a:schemeClr val="dk1"/>
              </a:solidFill>
              <a:latin typeface="Calibri"/>
              <a:ea typeface="Calibri"/>
              <a:cs typeface="Calibri"/>
              <a:sym typeface="Calibri"/>
            </a:endParaRPr>
          </a:p>
        </p:txBody>
      </p:sp>
      <p:pic>
        <p:nvPicPr>
          <p:cNvPr id="393" name="Google Shape;393;gcb9f054a2c_0_829"/>
          <p:cNvPicPr preferRelativeResize="0"/>
          <p:nvPr/>
        </p:nvPicPr>
        <p:blipFill>
          <a:blip r:embed="rId3">
            <a:alphaModFix/>
          </a:blip>
          <a:stretch>
            <a:fillRect/>
          </a:stretch>
        </p:blipFill>
        <p:spPr>
          <a:xfrm>
            <a:off x="0" y="2198400"/>
            <a:ext cx="9143998" cy="3329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cb9f054a2c_0_786"/>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How Self-Driving Cars Work</a:t>
            </a:r>
            <a:endParaRPr/>
          </a:p>
        </p:txBody>
      </p:sp>
      <p:sp>
        <p:nvSpPr>
          <p:cNvPr id="400" name="Google Shape;400;gcb9f054a2c_0_786"/>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401" name="Google Shape;401;gcb9f054a2c_0_786"/>
          <p:cNvPicPr preferRelativeResize="0"/>
          <p:nvPr/>
        </p:nvPicPr>
        <p:blipFill>
          <a:blip r:embed="rId3">
            <a:alphaModFix/>
          </a:blip>
          <a:stretch>
            <a:fillRect/>
          </a:stretch>
        </p:blipFill>
        <p:spPr>
          <a:xfrm>
            <a:off x="1508888" y="1600200"/>
            <a:ext cx="6126227" cy="45260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cb9f054a2c_0_792"/>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Self-Driving Tasks And Methods</a:t>
            </a:r>
            <a:endParaRPr/>
          </a:p>
        </p:txBody>
      </p:sp>
      <p:sp>
        <p:nvSpPr>
          <p:cNvPr id="408" name="Google Shape;408;gcb9f054a2c_0_792"/>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409" name="Google Shape;409;gcb9f054a2c_0_792"/>
          <p:cNvPicPr preferRelativeResize="0"/>
          <p:nvPr/>
        </p:nvPicPr>
        <p:blipFill>
          <a:blip r:embed="rId3">
            <a:alphaModFix/>
          </a:blip>
          <a:stretch>
            <a:fillRect/>
          </a:stretch>
        </p:blipFill>
        <p:spPr>
          <a:xfrm>
            <a:off x="0" y="1285735"/>
            <a:ext cx="9144001" cy="50441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cb9f054a2c_0_15"/>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11" name="Google Shape;111;gcb9f054a2c_0_15"/>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112" name="Google Shape;112;gcb9f054a2c_0_15"/>
          <p:cNvPicPr preferRelativeResize="0"/>
          <p:nvPr/>
        </p:nvPicPr>
        <p:blipFill>
          <a:blip r:embed="rId3">
            <a:alphaModFix/>
          </a:blip>
          <a:stretch>
            <a:fillRect/>
          </a:stretch>
        </p:blipFill>
        <p:spPr>
          <a:xfrm>
            <a:off x="431321" y="0"/>
            <a:ext cx="8281359" cy="68580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cbc0104607_0_2"/>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Why we need Deep RL</a:t>
            </a:r>
            <a:endParaRPr/>
          </a:p>
        </p:txBody>
      </p:sp>
      <p:sp>
        <p:nvSpPr>
          <p:cNvPr id="416" name="Google Shape;416;gcbc0104607_0_2"/>
          <p:cNvSpPr txBox="1"/>
          <p:nvPr>
            <p:ph idx="1" type="body"/>
          </p:nvPr>
        </p:nvSpPr>
        <p:spPr>
          <a:xfrm>
            <a:off x="457200" y="1600200"/>
            <a:ext cx="8229600" cy="4526100"/>
          </a:xfrm>
          <a:prstGeom prst="rect">
            <a:avLst/>
          </a:prstGeom>
        </p:spPr>
        <p:txBody>
          <a:bodyPr anchorCtr="0" anchor="t" bIns="45700" lIns="91425" spcFirstLastPara="1" rIns="91425" wrap="square" tIns="45700">
            <a:normAutofit lnSpcReduction="10000"/>
          </a:bodyPr>
          <a:lstStyle/>
          <a:p>
            <a:pPr indent="-342900" lvl="0" marL="457200" rtl="0" algn="l">
              <a:spcBef>
                <a:spcPts val="360"/>
              </a:spcBef>
              <a:spcAft>
                <a:spcPts val="0"/>
              </a:spcAft>
              <a:buSzPts val="1800"/>
              <a:buChar char="•"/>
            </a:pPr>
            <a:r>
              <a:rPr lang="en-US"/>
              <a:t>Curse of dimensionality:</a:t>
            </a:r>
            <a:endParaRPr/>
          </a:p>
          <a:p>
            <a:pPr indent="-342900" lvl="1" marL="914400" rtl="0" algn="l">
              <a:spcBef>
                <a:spcPts val="0"/>
              </a:spcBef>
              <a:spcAft>
                <a:spcPts val="0"/>
              </a:spcAft>
              <a:buSzPts val="1800"/>
              <a:buChar char="–"/>
            </a:pPr>
            <a:r>
              <a:rPr lang="en-US"/>
              <a:t>How to train on all the edge cases</a:t>
            </a:r>
            <a:endParaRPr/>
          </a:p>
          <a:p>
            <a:pPr indent="-342900" lvl="1" marL="914400" rtl="0" algn="l">
              <a:spcBef>
                <a:spcPts val="0"/>
              </a:spcBef>
              <a:spcAft>
                <a:spcPts val="0"/>
              </a:spcAft>
              <a:buSzPts val="1800"/>
              <a:buChar char="–"/>
            </a:pPr>
            <a:r>
              <a:rPr lang="en-US"/>
              <a:t>E.g., someone unexpectedly cuts you off in particularly rainy or snowy night</a:t>
            </a:r>
            <a:endParaRPr/>
          </a:p>
          <a:p>
            <a:pPr indent="-342900" lvl="1" marL="914400" rtl="0" algn="l">
              <a:spcBef>
                <a:spcPts val="0"/>
              </a:spcBef>
              <a:spcAft>
                <a:spcPts val="0"/>
              </a:spcAft>
              <a:buSzPts val="1800"/>
              <a:buChar char="–"/>
            </a:pPr>
            <a:r>
              <a:rPr lang="en-US"/>
              <a:t>Need model to work well with (amount of rain)x(day/night)x(number of cars)x(type of road)... (exponentially large space)</a:t>
            </a:r>
            <a:endParaRPr/>
          </a:p>
          <a:p>
            <a:pPr indent="-342900" lvl="0" marL="457200" rtl="0" algn="l">
              <a:spcBef>
                <a:spcPts val="0"/>
              </a:spcBef>
              <a:spcAft>
                <a:spcPts val="0"/>
              </a:spcAft>
              <a:buSzPts val="1800"/>
              <a:buChar char="•"/>
            </a:pPr>
            <a:r>
              <a:rPr lang="en-US"/>
              <a:t>In theory any model could handle this </a:t>
            </a:r>
            <a:r>
              <a:rPr b="1" i="1" lang="en-US"/>
              <a:t>if</a:t>
            </a:r>
            <a:r>
              <a:rPr lang="en-US"/>
              <a:t> we have enough data (but data is not always available, especially for rare circumstances)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cbc0104607_0_1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Deep RL</a:t>
            </a:r>
            <a:endParaRPr/>
          </a:p>
        </p:txBody>
      </p:sp>
      <p:sp>
        <p:nvSpPr>
          <p:cNvPr id="423" name="Google Shape;423;gcbc0104607_0_10"/>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Goal is to generalize from what we learned to edge cases</a:t>
            </a:r>
            <a:endParaRPr/>
          </a:p>
          <a:p>
            <a:pPr indent="-342900" lvl="0" marL="457200" rtl="0" algn="l">
              <a:spcBef>
                <a:spcPts val="0"/>
              </a:spcBef>
              <a:spcAft>
                <a:spcPts val="0"/>
              </a:spcAft>
              <a:buSzPts val="1800"/>
              <a:buChar char="•"/>
            </a:pPr>
            <a:r>
              <a:rPr lang="en-US"/>
              <a:t>Similar to student drivers: we don’t learn all scenarios that come our way, but we can still handle most of them</a:t>
            </a:r>
            <a:endParaRPr/>
          </a:p>
          <a:p>
            <a:pPr indent="-342900" lvl="0" marL="457200" rtl="0" algn="l">
              <a:spcBef>
                <a:spcPts val="0"/>
              </a:spcBef>
              <a:spcAft>
                <a:spcPts val="0"/>
              </a:spcAft>
              <a:buSzPts val="1800"/>
              <a:buChar char="•"/>
            </a:pPr>
            <a:r>
              <a:rPr lang="en-US"/>
              <a:t>How do </a:t>
            </a:r>
            <a:r>
              <a:rPr lang="en-US"/>
              <a:t>these</a:t>
            </a:r>
            <a:r>
              <a:rPr lang="en-US"/>
              <a:t> methods work?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cbc0104607_0_16"/>
          <p:cNvSpPr txBox="1"/>
          <p:nvPr>
            <p:ph type="title"/>
          </p:nvPr>
        </p:nvSpPr>
        <p:spPr>
          <a:xfrm>
            <a:off x="457200" y="274638"/>
            <a:ext cx="82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Case Study: Deep Q-Network (DQN)</a:t>
            </a:r>
            <a:endParaRPr/>
          </a:p>
        </p:txBody>
      </p:sp>
      <p:sp>
        <p:nvSpPr>
          <p:cNvPr id="430" name="Google Shape;430;gcbc0104607_0_16"/>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431" name="Google Shape;431;gcbc0104607_0_16"/>
          <p:cNvPicPr preferRelativeResize="0"/>
          <p:nvPr/>
        </p:nvPicPr>
        <p:blipFill>
          <a:blip r:embed="rId3">
            <a:alphaModFix/>
          </a:blip>
          <a:stretch>
            <a:fillRect/>
          </a:stretch>
        </p:blipFill>
        <p:spPr>
          <a:xfrm>
            <a:off x="1146400" y="1730299"/>
            <a:ext cx="7285925" cy="41588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cbc0104607_0_56"/>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DQN Benchmark</a:t>
            </a:r>
            <a:endParaRPr/>
          </a:p>
        </p:txBody>
      </p:sp>
      <p:sp>
        <p:nvSpPr>
          <p:cNvPr id="438" name="Google Shape;438;gcbc0104607_0_56"/>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a:t>Try to excel at Atari 2600 Games (benchmark challenge: Bellemare et al., 2012)</a:t>
            </a:r>
            <a:endParaRPr/>
          </a:p>
        </p:txBody>
      </p:sp>
      <p:pic>
        <p:nvPicPr>
          <p:cNvPr id="439" name="Google Shape;439;gcbc0104607_0_56"/>
          <p:cNvPicPr preferRelativeResize="0"/>
          <p:nvPr/>
        </p:nvPicPr>
        <p:blipFill>
          <a:blip r:embed="rId3">
            <a:alphaModFix/>
          </a:blip>
          <a:stretch>
            <a:fillRect/>
          </a:stretch>
        </p:blipFill>
        <p:spPr>
          <a:xfrm>
            <a:off x="0" y="3106571"/>
            <a:ext cx="9143999" cy="310815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cbc0104607_0_64"/>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Why Atari Games?</a:t>
            </a:r>
            <a:endParaRPr/>
          </a:p>
        </p:txBody>
      </p:sp>
      <p:sp>
        <p:nvSpPr>
          <p:cNvPr id="446" name="Google Shape;446;gcbc0104607_0_64"/>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Easy to evaluate (score)</a:t>
            </a:r>
            <a:endParaRPr/>
          </a:p>
          <a:p>
            <a:pPr indent="-342900" lvl="0" marL="457200" rtl="0" algn="l">
              <a:spcBef>
                <a:spcPts val="0"/>
              </a:spcBef>
              <a:spcAft>
                <a:spcPts val="0"/>
              </a:spcAft>
              <a:buSzPts val="1800"/>
              <a:buChar char="•"/>
            </a:pPr>
            <a:r>
              <a:rPr lang="en-US"/>
              <a:t>Requires high skill</a:t>
            </a:r>
            <a:endParaRPr/>
          </a:p>
          <a:p>
            <a:pPr indent="-342900" lvl="0" marL="457200" rtl="0" algn="l">
              <a:spcBef>
                <a:spcPts val="0"/>
              </a:spcBef>
              <a:spcAft>
                <a:spcPts val="0"/>
              </a:spcAft>
              <a:buSzPts val="1800"/>
              <a:buChar char="•"/>
            </a:pPr>
            <a:r>
              <a:rPr lang="en-US"/>
              <a:t>Compare to experienced humans</a:t>
            </a:r>
            <a:endParaRPr/>
          </a:p>
        </p:txBody>
      </p:sp>
      <p:pic>
        <p:nvPicPr>
          <p:cNvPr id="447" name="Google Shape;447;gcbc0104607_0_64"/>
          <p:cNvPicPr preferRelativeResize="0"/>
          <p:nvPr/>
        </p:nvPicPr>
        <p:blipFill>
          <a:blip r:embed="rId3">
            <a:alphaModFix/>
          </a:blip>
          <a:stretch>
            <a:fillRect/>
          </a:stretch>
        </p:blipFill>
        <p:spPr>
          <a:xfrm>
            <a:off x="0" y="3829993"/>
            <a:ext cx="9144002" cy="302801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cbc0104607_0_71"/>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DQN</a:t>
            </a:r>
            <a:endParaRPr/>
          </a:p>
        </p:txBody>
      </p:sp>
      <p:sp>
        <p:nvSpPr>
          <p:cNvPr id="454" name="Google Shape;454;gcbc0104607_0_71"/>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Interact with environment</a:t>
            </a:r>
            <a:endParaRPr/>
          </a:p>
          <a:p>
            <a:pPr indent="-342900" lvl="0" marL="457200" rtl="0" algn="l">
              <a:spcBef>
                <a:spcPts val="0"/>
              </a:spcBef>
              <a:spcAft>
                <a:spcPts val="0"/>
              </a:spcAft>
              <a:buSzPts val="1800"/>
              <a:buChar char="•"/>
            </a:pPr>
            <a:r>
              <a:rPr lang="en-US"/>
              <a:t>Actions (movement on screen)</a:t>
            </a:r>
            <a:endParaRPr/>
          </a:p>
          <a:p>
            <a:pPr indent="-342900" lvl="0" marL="457200" rtl="0" algn="l">
              <a:spcBef>
                <a:spcPts val="0"/>
              </a:spcBef>
              <a:spcAft>
                <a:spcPts val="0"/>
              </a:spcAft>
              <a:buSzPts val="1800"/>
              <a:buChar char="•"/>
            </a:pPr>
            <a:r>
              <a:rPr lang="en-US"/>
              <a:t>Rewards (score)</a:t>
            </a:r>
            <a:endParaRPr/>
          </a:p>
          <a:p>
            <a:pPr indent="-342900" lvl="0" marL="457200" rtl="0" algn="l">
              <a:spcBef>
                <a:spcPts val="0"/>
              </a:spcBef>
              <a:spcAft>
                <a:spcPts val="0"/>
              </a:spcAft>
              <a:buSzPts val="1800"/>
              <a:buChar char="•"/>
            </a:pPr>
            <a:r>
              <a:rPr lang="en-US"/>
              <a:t>Read in </a:t>
            </a:r>
            <a:r>
              <a:rPr lang="en-US"/>
              <a:t>pixelated</a:t>
            </a:r>
            <a:r>
              <a:rPr lang="en-US"/>
              <a:t> screen with 60 hz update</a:t>
            </a:r>
            <a:endParaRPr/>
          </a:p>
          <a:p>
            <a:pPr indent="-342900" lvl="0" marL="457200" rtl="0" algn="l">
              <a:spcBef>
                <a:spcPts val="0"/>
              </a:spcBef>
              <a:spcAft>
                <a:spcPts val="0"/>
              </a:spcAft>
              <a:buSzPts val="1800"/>
              <a:buChar char="•"/>
            </a:pPr>
            <a:r>
              <a:rPr lang="en-US"/>
              <a:t>Use history of past movements to determine reward of potential actions, and best action to take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cbc0104607_0_23"/>
          <p:cNvSpPr txBox="1"/>
          <p:nvPr>
            <p:ph type="title"/>
          </p:nvPr>
        </p:nvSpPr>
        <p:spPr>
          <a:xfrm>
            <a:off x="457200" y="274638"/>
            <a:ext cx="82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Training Over Time: Improved Score</a:t>
            </a:r>
            <a:endParaRPr/>
          </a:p>
        </p:txBody>
      </p:sp>
      <p:sp>
        <p:nvSpPr>
          <p:cNvPr id="461" name="Google Shape;461;gcbc0104607_0_23"/>
          <p:cNvSpPr txBox="1"/>
          <p:nvPr>
            <p:ph idx="1" type="body"/>
          </p:nvPr>
        </p:nvSpPr>
        <p:spPr>
          <a:xfrm>
            <a:off x="457200" y="4923950"/>
            <a:ext cx="8229600" cy="1202400"/>
          </a:xfrm>
          <a:prstGeom prst="rect">
            <a:avLst/>
          </a:prstGeom>
        </p:spPr>
        <p:txBody>
          <a:bodyPr anchorCtr="0" anchor="t" bIns="45700" lIns="91425" spcFirstLastPara="1" rIns="91425" wrap="square" tIns="45700">
            <a:normAutofit fontScale="92500" lnSpcReduction="20000"/>
          </a:bodyPr>
          <a:lstStyle/>
          <a:p>
            <a:pPr indent="0" lvl="0" marL="0" rtl="0" algn="l">
              <a:spcBef>
                <a:spcPts val="360"/>
              </a:spcBef>
              <a:spcAft>
                <a:spcPts val="0"/>
              </a:spcAft>
              <a:buNone/>
            </a:pPr>
            <a:r>
              <a:rPr lang="en-US"/>
              <a:t>Note that scores do not </a:t>
            </a:r>
            <a:r>
              <a:rPr lang="en-US"/>
              <a:t>strictly</a:t>
            </a:r>
            <a:r>
              <a:rPr lang="en-US"/>
              <a:t> improve. The goal is to </a:t>
            </a:r>
            <a:r>
              <a:rPr lang="en-US"/>
              <a:t>improve</a:t>
            </a:r>
            <a:r>
              <a:rPr lang="en-US"/>
              <a:t> in aggregate, even if near-term changes are </a:t>
            </a:r>
            <a:r>
              <a:rPr lang="en-US"/>
              <a:t>deleterious</a:t>
            </a:r>
            <a:endParaRPr/>
          </a:p>
        </p:txBody>
      </p:sp>
      <p:pic>
        <p:nvPicPr>
          <p:cNvPr id="462" name="Google Shape;462;gcbc0104607_0_23"/>
          <p:cNvPicPr preferRelativeResize="0"/>
          <p:nvPr/>
        </p:nvPicPr>
        <p:blipFill rotWithShape="1">
          <a:blip r:embed="rId3">
            <a:alphaModFix/>
          </a:blip>
          <a:srcRect b="50022" l="0" r="0" t="0"/>
          <a:stretch/>
        </p:blipFill>
        <p:spPr>
          <a:xfrm>
            <a:off x="344850" y="1883851"/>
            <a:ext cx="8609174" cy="3090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cbc0104607_0_29"/>
          <p:cNvSpPr txBox="1"/>
          <p:nvPr>
            <p:ph type="title"/>
          </p:nvPr>
        </p:nvSpPr>
        <p:spPr>
          <a:xfrm>
            <a:off x="457200" y="274638"/>
            <a:ext cx="82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Method Equal or better than humans in many games!</a:t>
            </a:r>
            <a:endParaRPr/>
          </a:p>
        </p:txBody>
      </p:sp>
      <p:sp>
        <p:nvSpPr>
          <p:cNvPr id="469" name="Google Shape;469;gcbc0104607_0_29"/>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470" name="Google Shape;470;gcbc0104607_0_29"/>
          <p:cNvPicPr preferRelativeResize="0"/>
          <p:nvPr/>
        </p:nvPicPr>
        <p:blipFill>
          <a:blip r:embed="rId3">
            <a:alphaModFix/>
          </a:blip>
          <a:stretch>
            <a:fillRect/>
          </a:stretch>
        </p:blipFill>
        <p:spPr>
          <a:xfrm>
            <a:off x="2469173" y="1517925"/>
            <a:ext cx="4205650" cy="52800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cbc0104607_0_43"/>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Mapping Scenarios to Rewards</a:t>
            </a:r>
            <a:endParaRPr/>
          </a:p>
        </p:txBody>
      </p:sp>
      <p:sp>
        <p:nvSpPr>
          <p:cNvPr id="477" name="Google Shape;477;gcbc0104607_0_43"/>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478" name="Google Shape;478;gcbc0104607_0_43"/>
          <p:cNvPicPr preferRelativeResize="0"/>
          <p:nvPr/>
        </p:nvPicPr>
        <p:blipFill>
          <a:blip r:embed="rId3">
            <a:alphaModFix/>
          </a:blip>
          <a:stretch>
            <a:fillRect/>
          </a:stretch>
        </p:blipFill>
        <p:spPr>
          <a:xfrm>
            <a:off x="1759036" y="1530750"/>
            <a:ext cx="5625926" cy="4665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cbc0104607_0_83"/>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How DRN Works </a:t>
            </a:r>
            <a:endParaRPr/>
          </a:p>
        </p:txBody>
      </p:sp>
      <p:sp>
        <p:nvSpPr>
          <p:cNvPr id="485" name="Google Shape;485;gcbc0104607_0_83"/>
          <p:cNvSpPr txBox="1"/>
          <p:nvPr>
            <p:ph idx="1" type="body"/>
          </p:nvPr>
        </p:nvSpPr>
        <p:spPr>
          <a:xfrm>
            <a:off x="457200" y="1600200"/>
            <a:ext cx="8229600" cy="4526100"/>
          </a:xfrm>
          <a:prstGeom prst="rect">
            <a:avLst/>
          </a:prstGeom>
        </p:spPr>
        <p:txBody>
          <a:bodyPr anchorCtr="0" anchor="t" bIns="45700" lIns="91425" spcFirstLastPara="1" rIns="91425" wrap="square" tIns="45700">
            <a:normAutofit fontScale="92500" lnSpcReduction="20000"/>
          </a:bodyPr>
          <a:lstStyle/>
          <a:p>
            <a:pPr indent="-334327" lvl="0" marL="457200" rtl="0" algn="l">
              <a:spcBef>
                <a:spcPts val="360"/>
              </a:spcBef>
              <a:spcAft>
                <a:spcPts val="0"/>
              </a:spcAft>
              <a:buSzPct val="56250"/>
              <a:buChar char="•"/>
            </a:pPr>
            <a:r>
              <a:rPr lang="en-US"/>
              <a:t>High</a:t>
            </a:r>
            <a:r>
              <a:rPr lang="en-US"/>
              <a:t>-dimensional data makes determining state, reward difficult (large state space)</a:t>
            </a:r>
            <a:endParaRPr/>
          </a:p>
          <a:p>
            <a:pPr indent="-334327" lvl="1" marL="914400" rtl="0" algn="l">
              <a:spcBef>
                <a:spcPts val="0"/>
              </a:spcBef>
              <a:spcAft>
                <a:spcPts val="0"/>
              </a:spcAft>
              <a:buSzPct val="64285"/>
              <a:buChar char="–"/>
            </a:pPr>
            <a:r>
              <a:rPr lang="en-US"/>
              <a:t>How do we predict cost of moving self-driving car too quickly around corner (how might this affect the chance we will hit a pedestrian?)</a:t>
            </a:r>
            <a:endParaRPr/>
          </a:p>
          <a:p>
            <a:pPr indent="-334327" lvl="0" marL="457200" rtl="0" algn="l">
              <a:spcBef>
                <a:spcPts val="0"/>
              </a:spcBef>
              <a:spcAft>
                <a:spcPts val="0"/>
              </a:spcAft>
              <a:buSzPct val="56250"/>
              <a:buChar char="•"/>
            </a:pPr>
            <a:r>
              <a:rPr lang="en-US"/>
              <a:t>These models create 2 networks</a:t>
            </a:r>
            <a:endParaRPr/>
          </a:p>
          <a:p>
            <a:pPr indent="-334327" lvl="1" marL="914400" rtl="0" algn="l">
              <a:spcBef>
                <a:spcPts val="0"/>
              </a:spcBef>
              <a:spcAft>
                <a:spcPts val="0"/>
              </a:spcAft>
              <a:buSzPct val="64285"/>
              <a:buChar char="–"/>
            </a:pPr>
            <a:r>
              <a:rPr lang="en-US"/>
              <a:t>Value network (benefit of each action)</a:t>
            </a:r>
            <a:endParaRPr/>
          </a:p>
          <a:p>
            <a:pPr indent="-334327" lvl="2" marL="1371600" rtl="0" algn="l">
              <a:spcBef>
                <a:spcPts val="0"/>
              </a:spcBef>
              <a:spcAft>
                <a:spcPts val="0"/>
              </a:spcAft>
              <a:buSzPct val="75000"/>
              <a:buChar char="•"/>
            </a:pPr>
            <a:r>
              <a:rPr lang="en-US"/>
              <a:t>NNs are very good at making sense of large action space</a:t>
            </a:r>
            <a:endParaRPr/>
          </a:p>
          <a:p>
            <a:pPr indent="-334327" lvl="1" marL="914400" rtl="0" algn="l">
              <a:spcBef>
                <a:spcPts val="0"/>
              </a:spcBef>
              <a:spcAft>
                <a:spcPts val="0"/>
              </a:spcAft>
              <a:buSzPct val="64285"/>
              <a:buChar char="–"/>
            </a:pPr>
            <a:r>
              <a:rPr lang="en-US"/>
              <a:t>Policy network (what is the best action for a given state)</a:t>
            </a:r>
            <a:endParaRPr/>
          </a:p>
          <a:p>
            <a:pPr indent="-334327" lvl="2" marL="1371600" rtl="0" algn="l">
              <a:spcBef>
                <a:spcPts val="0"/>
              </a:spcBef>
              <a:spcAft>
                <a:spcPts val="0"/>
              </a:spcAft>
              <a:buSzPct val="75000"/>
              <a:buChar char="•"/>
            </a:pPr>
            <a:r>
              <a:rPr lang="en-US"/>
              <a:t>Many potential moves one can make, and we may need to explore (do something that is sub-optimal) in order to learn new utility functions - how best to do this is the benefit of a NN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cb9f054a2c_0_8"/>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19" name="Google Shape;119;gcb9f054a2c_0_8"/>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120" name="Google Shape;120;gcb9f054a2c_0_8"/>
          <p:cNvPicPr preferRelativeResize="0"/>
          <p:nvPr/>
        </p:nvPicPr>
        <p:blipFill>
          <a:blip r:embed="rId3">
            <a:alphaModFix/>
          </a:blip>
          <a:stretch>
            <a:fillRect/>
          </a:stretch>
        </p:blipFill>
        <p:spPr>
          <a:xfrm>
            <a:off x="1371600" y="397050"/>
            <a:ext cx="6400799" cy="606391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cb9f054a2c_0_478"/>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Calibri"/>
              <a:buNone/>
            </a:pPr>
            <a:r>
              <a:rPr lang="en-US"/>
              <a:t>REINFORCEMENT LEARNING: Details of Decision-Making</a:t>
            </a:r>
            <a:endParaRPr/>
          </a:p>
        </p:txBody>
      </p:sp>
      <p:sp>
        <p:nvSpPr>
          <p:cNvPr id="491" name="Google Shape;491;gcb9f054a2c_0_478"/>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888888"/>
              </a:buClr>
              <a:buSzPts val="20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cb9f054a2c_0_4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b="1" lang="en-US">
                <a:solidFill>
                  <a:srgbClr val="000000"/>
                </a:solidFill>
              </a:rPr>
              <a:t>Markov Decision Process</a:t>
            </a:r>
            <a:endParaRPr b="1">
              <a:solidFill>
                <a:srgbClr val="000000"/>
              </a:solidFill>
            </a:endParaRPr>
          </a:p>
        </p:txBody>
      </p:sp>
      <p:sp>
        <p:nvSpPr>
          <p:cNvPr id="497" name="Google Shape;497;gcb9f054a2c_0_48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lnSpcReduction="20000"/>
          </a:bodyPr>
          <a:lstStyle/>
          <a:p>
            <a:pPr indent="-342900" lvl="0" marL="342900" rtl="0" algn="l">
              <a:spcBef>
                <a:spcPts val="0"/>
              </a:spcBef>
              <a:spcAft>
                <a:spcPts val="0"/>
              </a:spcAft>
              <a:buClr>
                <a:schemeClr val="dk1"/>
              </a:buClr>
              <a:buSzPts val="2600"/>
              <a:buChar char="•"/>
            </a:pPr>
            <a:r>
              <a:rPr b="1" lang="en-US" sz="2600"/>
              <a:t>Markov Decision Process</a:t>
            </a:r>
            <a:endParaRPr/>
          </a:p>
          <a:p>
            <a:pPr indent="-285750" lvl="1" marL="742950" rtl="0" algn="l">
              <a:spcBef>
                <a:spcPts val="420"/>
              </a:spcBef>
              <a:spcAft>
                <a:spcPts val="0"/>
              </a:spcAft>
              <a:buClr>
                <a:schemeClr val="dk1"/>
              </a:buClr>
              <a:buSzPts val="2100"/>
              <a:buChar char="–"/>
            </a:pPr>
            <a:r>
              <a:rPr lang="en-US" sz="2100"/>
              <a:t>We learned that a Markov Decision Process (MDP) consists of</a:t>
            </a:r>
            <a:endParaRPr/>
          </a:p>
          <a:p>
            <a:pPr indent="-228600" lvl="2" marL="1143000" rtl="0" algn="l">
              <a:spcBef>
                <a:spcPts val="420"/>
              </a:spcBef>
              <a:spcAft>
                <a:spcPts val="0"/>
              </a:spcAft>
              <a:buClr>
                <a:schemeClr val="dk1"/>
              </a:buClr>
              <a:buSzPts val="2100"/>
              <a:buChar char="•"/>
            </a:pPr>
            <a:r>
              <a:rPr lang="en-US" sz="2100"/>
              <a:t>A set of</a:t>
            </a:r>
            <a:r>
              <a:rPr lang="en-US" sz="2100">
                <a:solidFill>
                  <a:srgbClr val="800000"/>
                </a:solidFill>
              </a:rPr>
              <a:t> states </a:t>
            </a:r>
            <a:r>
              <a:rPr lang="en-US" sz="2100"/>
              <a:t>S (with an initial state s</a:t>
            </a:r>
            <a:r>
              <a:rPr baseline="-25000" lang="en-US" sz="2100"/>
              <a:t>0</a:t>
            </a:r>
            <a:r>
              <a:rPr lang="en-US" sz="2100"/>
              <a:t>)</a:t>
            </a:r>
            <a:endParaRPr/>
          </a:p>
          <a:p>
            <a:pPr indent="-228600" lvl="2" marL="1143000" rtl="0" algn="l">
              <a:spcBef>
                <a:spcPts val="420"/>
              </a:spcBef>
              <a:spcAft>
                <a:spcPts val="0"/>
              </a:spcAft>
              <a:buClr>
                <a:schemeClr val="dk1"/>
              </a:buClr>
              <a:buSzPts val="2100"/>
              <a:buChar char="•"/>
            </a:pPr>
            <a:r>
              <a:rPr lang="en-US" sz="2100"/>
              <a:t>A set of </a:t>
            </a:r>
            <a:r>
              <a:rPr lang="en-US" sz="2100">
                <a:solidFill>
                  <a:srgbClr val="800000"/>
                </a:solidFill>
              </a:rPr>
              <a:t>actions </a:t>
            </a:r>
            <a:r>
              <a:rPr lang="en-US" sz="2100"/>
              <a:t>A in each state, </a:t>
            </a:r>
            <a:endParaRPr sz="2100"/>
          </a:p>
          <a:p>
            <a:pPr indent="-228600" lvl="2" marL="1143000" rtl="0" algn="l">
              <a:spcBef>
                <a:spcPts val="420"/>
              </a:spcBef>
              <a:spcAft>
                <a:spcPts val="0"/>
              </a:spcAft>
              <a:buClr>
                <a:schemeClr val="dk1"/>
              </a:buClr>
              <a:buSzPts val="2100"/>
              <a:buChar char="•"/>
            </a:pPr>
            <a:r>
              <a:rPr lang="en-US" sz="2100"/>
              <a:t>A set of </a:t>
            </a:r>
            <a:r>
              <a:rPr lang="en-US" sz="2100">
                <a:solidFill>
                  <a:srgbClr val="800000"/>
                </a:solidFill>
              </a:rPr>
              <a:t>percepts </a:t>
            </a:r>
            <a:r>
              <a:rPr lang="en-US" sz="2100"/>
              <a:t>that can be sensed</a:t>
            </a:r>
            <a:endParaRPr/>
          </a:p>
          <a:p>
            <a:pPr indent="-228600" lvl="2" marL="1143000" rtl="0" algn="l">
              <a:spcBef>
                <a:spcPts val="420"/>
              </a:spcBef>
              <a:spcAft>
                <a:spcPts val="0"/>
              </a:spcAft>
              <a:buClr>
                <a:schemeClr val="dk1"/>
              </a:buClr>
              <a:buSzPts val="2100"/>
              <a:buChar char="•"/>
            </a:pPr>
            <a:r>
              <a:rPr lang="en-US" sz="2100"/>
              <a:t>A </a:t>
            </a:r>
            <a:r>
              <a:rPr lang="en-US" sz="2100">
                <a:solidFill>
                  <a:srgbClr val="800000"/>
                </a:solidFill>
              </a:rPr>
              <a:t>transition </a:t>
            </a:r>
            <a:r>
              <a:rPr lang="en-US" sz="2100"/>
              <a:t>model P(s’|s,a), or T(s,a,s’)</a:t>
            </a:r>
            <a:endParaRPr/>
          </a:p>
          <a:p>
            <a:pPr indent="-228600" lvl="2" marL="1143000" rtl="0" algn="l">
              <a:spcBef>
                <a:spcPts val="420"/>
              </a:spcBef>
              <a:spcAft>
                <a:spcPts val="0"/>
              </a:spcAft>
              <a:buClr>
                <a:schemeClr val="dk1"/>
              </a:buClr>
              <a:buSzPts val="2100"/>
              <a:buChar char="•"/>
            </a:pPr>
            <a:r>
              <a:rPr lang="en-US" sz="2100" strike="sngStrike"/>
              <a:t>A sensor model </a:t>
            </a:r>
            <a:r>
              <a:rPr lang="en-US" sz="2100" strike="sngStrike">
                <a:latin typeface="Noto Sans Symbols"/>
                <a:ea typeface="Noto Sans Symbols"/>
                <a:cs typeface="Noto Sans Symbols"/>
                <a:sym typeface="Noto Sans Symbols"/>
              </a:rPr>
              <a:t>θ = </a:t>
            </a:r>
            <a:r>
              <a:rPr lang="en-US" sz="2100" strike="sngStrike"/>
              <a:t>P(z|s)</a:t>
            </a:r>
            <a:endParaRPr sz="2100" strike="sngStrike"/>
          </a:p>
          <a:p>
            <a:pPr indent="-228600" lvl="2" marL="1143000" rtl="0" algn="l">
              <a:spcBef>
                <a:spcPts val="420"/>
              </a:spcBef>
              <a:spcAft>
                <a:spcPts val="0"/>
              </a:spcAft>
              <a:buClr>
                <a:srgbClr val="800000"/>
              </a:buClr>
              <a:buSzPts val="2100"/>
              <a:buChar char="•"/>
            </a:pPr>
            <a:r>
              <a:rPr lang="en-US" sz="2100">
                <a:solidFill>
                  <a:srgbClr val="800000"/>
                </a:solidFill>
              </a:rPr>
              <a:t>The current state </a:t>
            </a:r>
            <a:r>
              <a:rPr lang="en-US" sz="2100"/>
              <a:t>distribution</a:t>
            </a:r>
            <a:endParaRPr/>
          </a:p>
          <a:p>
            <a:pPr indent="-228600" lvl="2" marL="1143000" rtl="0" algn="l">
              <a:spcBef>
                <a:spcPts val="420"/>
              </a:spcBef>
              <a:spcAft>
                <a:spcPts val="0"/>
              </a:spcAft>
              <a:buClr>
                <a:schemeClr val="dk1"/>
              </a:buClr>
              <a:buSzPts val="2100"/>
              <a:buChar char="•"/>
            </a:pPr>
            <a:r>
              <a:rPr lang="en-US" sz="2100"/>
              <a:t>A </a:t>
            </a:r>
            <a:r>
              <a:rPr lang="en-US" sz="2100">
                <a:solidFill>
                  <a:srgbClr val="800000"/>
                </a:solidFill>
              </a:rPr>
              <a:t>reward </a:t>
            </a:r>
            <a:r>
              <a:rPr lang="en-US" sz="2100"/>
              <a:t>function R(s,a,s’)</a:t>
            </a:r>
            <a:endParaRPr/>
          </a:p>
          <a:p>
            <a:pPr indent="-285750" lvl="1" marL="742950" rtl="0" algn="l">
              <a:spcBef>
                <a:spcPts val="420"/>
              </a:spcBef>
              <a:spcAft>
                <a:spcPts val="0"/>
              </a:spcAft>
              <a:buClr>
                <a:schemeClr val="dk1"/>
              </a:buClr>
              <a:buSzPts val="2100"/>
              <a:buChar char="–"/>
            </a:pPr>
            <a:r>
              <a:rPr lang="en-US" sz="2100"/>
              <a:t>The MDP’s solution identifies the best action to take in each state</a:t>
            </a:r>
            <a:endParaRPr/>
          </a:p>
          <a:p>
            <a:pPr indent="-228600" lvl="2" marL="1143000" rtl="0" algn="l">
              <a:spcBef>
                <a:spcPts val="420"/>
              </a:spcBef>
              <a:spcAft>
                <a:spcPts val="0"/>
              </a:spcAft>
              <a:buClr>
                <a:srgbClr val="800000"/>
              </a:buClr>
              <a:buSzPts val="2100"/>
              <a:buChar char="•"/>
            </a:pPr>
            <a:r>
              <a:rPr lang="en-US" sz="2100">
                <a:solidFill>
                  <a:srgbClr val="800000"/>
                </a:solidFill>
              </a:rPr>
              <a:t>Optimal policy π(s)=a </a:t>
            </a:r>
            <a:r>
              <a:rPr lang="en-US" sz="2100"/>
              <a:t>obtained by value iteration or policy iteration (aka dynamic programming)</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cb9f054a2c_0_4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b="1" lang="en-US">
                <a:solidFill>
                  <a:srgbClr val="000000"/>
                </a:solidFill>
              </a:rPr>
              <a:t>An Example for MDP</a:t>
            </a:r>
            <a:endParaRPr b="1">
              <a:solidFill>
                <a:srgbClr val="000000"/>
              </a:solidFill>
            </a:endParaRPr>
          </a:p>
        </p:txBody>
      </p:sp>
      <p:sp>
        <p:nvSpPr>
          <p:cNvPr id="503" name="Google Shape;503;gcb9f054a2c_0_488"/>
          <p:cNvSpPr txBox="1"/>
          <p:nvPr>
            <p:ph idx="1" type="body"/>
          </p:nvPr>
        </p:nvSpPr>
        <p:spPr>
          <a:xfrm>
            <a:off x="1254888" y="1482237"/>
            <a:ext cx="6932100" cy="2814000"/>
          </a:xfrm>
          <a:prstGeom prst="rect">
            <a:avLst/>
          </a:prstGeom>
          <a:solidFill>
            <a:srgbClr val="CCFFCC"/>
          </a:solid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lang="en-US"/>
              <a:t>Given </a:t>
            </a:r>
            <a:endParaRPr/>
          </a:p>
          <a:p>
            <a:pPr indent="-285750" lvl="1" marL="742950" rtl="0" algn="l">
              <a:spcBef>
                <a:spcPts val="392"/>
              </a:spcBef>
              <a:spcAft>
                <a:spcPts val="0"/>
              </a:spcAft>
              <a:buClr>
                <a:schemeClr val="dk1"/>
              </a:buClr>
              <a:buSzPct val="100000"/>
              <a:buChar char="–"/>
            </a:pPr>
            <a:r>
              <a:rPr lang="en-US"/>
              <a:t>States:      </a:t>
            </a:r>
            <a:r>
              <a:rPr i="1" lang="en-US"/>
              <a:t>s</a:t>
            </a:r>
            <a:r>
              <a:rPr baseline="-25000" lang="en-US"/>
              <a:t>1</a:t>
            </a:r>
            <a:r>
              <a:rPr lang="en-US"/>
              <a:t>, …, </a:t>
            </a:r>
            <a:r>
              <a:rPr i="1" lang="en-US"/>
              <a:t>s</a:t>
            </a:r>
            <a:r>
              <a:rPr baseline="-25000" lang="en-US"/>
              <a:t>n,</a:t>
            </a:r>
            <a:r>
              <a:rPr lang="en-US"/>
              <a:t>      Actions:   </a:t>
            </a:r>
            <a:r>
              <a:rPr i="1" lang="en-US"/>
              <a:t>a</a:t>
            </a:r>
            <a:r>
              <a:rPr baseline="-25000" lang="en-US"/>
              <a:t>1</a:t>
            </a:r>
            <a:r>
              <a:rPr lang="en-US"/>
              <a:t>, </a:t>
            </a:r>
            <a:r>
              <a:rPr i="1" lang="en-US"/>
              <a:t>a</a:t>
            </a:r>
            <a:r>
              <a:rPr baseline="-25000" lang="en-US"/>
              <a:t>2</a:t>
            </a:r>
            <a:endParaRPr/>
          </a:p>
          <a:p>
            <a:pPr indent="-285750" lvl="1" marL="742950" rtl="0" algn="l">
              <a:spcBef>
                <a:spcPts val="392"/>
              </a:spcBef>
              <a:spcAft>
                <a:spcPts val="0"/>
              </a:spcAft>
              <a:buClr>
                <a:schemeClr val="dk1"/>
              </a:buClr>
              <a:buSzPct val="100000"/>
              <a:buChar char="–"/>
            </a:pPr>
            <a:r>
              <a:rPr lang="en-US"/>
              <a:t>Transition Probability Distribution: (assume s</a:t>
            </a:r>
            <a:r>
              <a:rPr baseline="-25000" lang="en-US"/>
              <a:t>n+1</a:t>
            </a:r>
            <a:r>
              <a:rPr lang="en-US"/>
              <a:t>=s</a:t>
            </a:r>
            <a:r>
              <a:rPr baseline="-25000" lang="en-US"/>
              <a:t>1</a:t>
            </a:r>
            <a:r>
              <a:rPr lang="en-US"/>
              <a:t>) </a:t>
            </a:r>
            <a:endParaRPr/>
          </a:p>
          <a:p>
            <a:pPr indent="-228600" lvl="2" marL="1143000" rtl="0" algn="l">
              <a:spcBef>
                <a:spcPts val="336"/>
              </a:spcBef>
              <a:spcAft>
                <a:spcPts val="0"/>
              </a:spcAft>
              <a:buClr>
                <a:schemeClr val="dk1"/>
              </a:buClr>
              <a:buSzPct val="100000"/>
              <a:buChar char="•"/>
            </a:pPr>
            <a:r>
              <a:rPr lang="en-US"/>
              <a:t>P(</a:t>
            </a:r>
            <a:r>
              <a:rPr i="1" lang="en-US"/>
              <a:t>s</a:t>
            </a:r>
            <a:r>
              <a:rPr baseline="-25000" i="1" lang="en-US"/>
              <a:t>i</a:t>
            </a:r>
            <a:r>
              <a:rPr i="1" lang="en-US"/>
              <a:t>,a</a:t>
            </a:r>
            <a:r>
              <a:rPr baseline="-25000" i="1" lang="en-US"/>
              <a:t>1</a:t>
            </a:r>
            <a:r>
              <a:rPr i="1" lang="en-US"/>
              <a:t>,s</a:t>
            </a:r>
            <a:r>
              <a:rPr baseline="-25000" i="1" lang="en-US"/>
              <a:t>i+1</a:t>
            </a:r>
            <a:r>
              <a:rPr lang="en-US"/>
              <a:t>)=0.8, P(</a:t>
            </a:r>
            <a:r>
              <a:rPr i="1" lang="en-US"/>
              <a:t>s</a:t>
            </a:r>
            <a:r>
              <a:rPr baseline="-25000" i="1" lang="en-US"/>
              <a:t>i</a:t>
            </a:r>
            <a:r>
              <a:rPr i="1" lang="en-US"/>
              <a:t>,a</a:t>
            </a:r>
            <a:r>
              <a:rPr baseline="-25000" i="1" lang="en-US"/>
              <a:t>1</a:t>
            </a:r>
            <a:r>
              <a:rPr i="1" lang="en-US"/>
              <a:t>,s</a:t>
            </a:r>
            <a:r>
              <a:rPr baseline="-25000" i="1" lang="en-US"/>
              <a:t>1</a:t>
            </a:r>
            <a:r>
              <a:rPr lang="en-US"/>
              <a:t>)=0.2, P(</a:t>
            </a:r>
            <a:r>
              <a:rPr i="1" lang="en-US"/>
              <a:t>s</a:t>
            </a:r>
            <a:r>
              <a:rPr baseline="-25000" i="1" lang="en-US"/>
              <a:t>i</a:t>
            </a:r>
            <a:r>
              <a:rPr i="1" lang="en-US"/>
              <a:t>,a</a:t>
            </a:r>
            <a:r>
              <a:rPr baseline="-25000" i="1" lang="en-US"/>
              <a:t>2</a:t>
            </a:r>
            <a:r>
              <a:rPr i="1" lang="en-US"/>
              <a:t>,s</a:t>
            </a:r>
            <a:r>
              <a:rPr baseline="-25000" i="1" lang="en-US"/>
              <a:t>1</a:t>
            </a:r>
            <a:r>
              <a:rPr lang="en-US"/>
              <a:t>)=0.9, P(</a:t>
            </a:r>
            <a:r>
              <a:rPr i="1" lang="en-US"/>
              <a:t>s</a:t>
            </a:r>
            <a:r>
              <a:rPr baseline="-25000" i="1" lang="en-US"/>
              <a:t>i</a:t>
            </a:r>
            <a:r>
              <a:rPr i="1" lang="en-US"/>
              <a:t>,a</a:t>
            </a:r>
            <a:r>
              <a:rPr baseline="-25000" i="1" lang="en-US"/>
              <a:t>2</a:t>
            </a:r>
            <a:r>
              <a:rPr i="1" lang="en-US"/>
              <a:t>,s</a:t>
            </a:r>
            <a:r>
              <a:rPr baseline="-25000" i="1" lang="en-US"/>
              <a:t>i+1</a:t>
            </a:r>
            <a:r>
              <a:rPr lang="en-US"/>
              <a:t>)=0.1.</a:t>
            </a:r>
            <a:endParaRPr baseline="-25000"/>
          </a:p>
          <a:p>
            <a:pPr indent="-285750" lvl="1" marL="742950" rtl="0" algn="l">
              <a:spcBef>
                <a:spcPts val="392"/>
              </a:spcBef>
              <a:spcAft>
                <a:spcPts val="0"/>
              </a:spcAft>
              <a:buClr>
                <a:schemeClr val="dk1"/>
              </a:buClr>
              <a:buSzPct val="100000"/>
              <a:buChar char="–"/>
            </a:pPr>
            <a:r>
              <a:rPr lang="en-US"/>
              <a:t>Reward: all R(</a:t>
            </a:r>
            <a:r>
              <a:rPr i="1" lang="en-US"/>
              <a:t>s</a:t>
            </a:r>
            <a:r>
              <a:rPr baseline="-25000" i="1" lang="en-US"/>
              <a:t>i</a:t>
            </a:r>
            <a:r>
              <a:rPr lang="en-US"/>
              <a:t>, </a:t>
            </a:r>
            <a:r>
              <a:rPr i="1" lang="en-US"/>
              <a:t>a</a:t>
            </a:r>
            <a:r>
              <a:rPr baseline="-25000" i="1" lang="en-US"/>
              <a:t>i</a:t>
            </a:r>
            <a:r>
              <a:rPr i="1" lang="en-US"/>
              <a:t>, s</a:t>
            </a:r>
            <a:r>
              <a:rPr baseline="-25000" lang="en-US"/>
              <a:t>j</a:t>
            </a:r>
            <a:r>
              <a:rPr lang="en-US"/>
              <a:t>) = 0.0, except R(</a:t>
            </a:r>
            <a:r>
              <a:rPr i="1" lang="en-US"/>
              <a:t>s</a:t>
            </a:r>
            <a:r>
              <a:rPr baseline="-25000" lang="en-US"/>
              <a:t>n-1</a:t>
            </a:r>
            <a:r>
              <a:rPr lang="en-US"/>
              <a:t>, </a:t>
            </a:r>
            <a:r>
              <a:rPr i="1" lang="en-US"/>
              <a:t>a</a:t>
            </a:r>
            <a:r>
              <a:rPr baseline="-25000" lang="en-US"/>
              <a:t>1</a:t>
            </a:r>
            <a:r>
              <a:rPr lang="en-US"/>
              <a:t>, </a:t>
            </a:r>
            <a:r>
              <a:rPr i="1" lang="en-US"/>
              <a:t>s</a:t>
            </a:r>
            <a:r>
              <a:rPr baseline="-25000" lang="en-US"/>
              <a:t>n</a:t>
            </a:r>
            <a:r>
              <a:rPr lang="en-US"/>
              <a:t>) = 99.9</a:t>
            </a:r>
            <a:endParaRPr/>
          </a:p>
          <a:p>
            <a:pPr indent="-285750" lvl="1" marL="742950" rtl="0" algn="l">
              <a:spcBef>
                <a:spcPts val="392"/>
              </a:spcBef>
              <a:spcAft>
                <a:spcPts val="0"/>
              </a:spcAft>
              <a:buClr>
                <a:schemeClr val="dk1"/>
              </a:buClr>
              <a:buSzPct val="100000"/>
              <a:buChar char="–"/>
            </a:pPr>
            <a:r>
              <a:rPr lang="en-US"/>
              <a:t>We define the goal state to be </a:t>
            </a:r>
            <a:r>
              <a:rPr i="1" lang="en-US"/>
              <a:t>s</a:t>
            </a:r>
            <a:r>
              <a:rPr baseline="-25000" lang="en-US"/>
              <a:t>n</a:t>
            </a:r>
            <a:endParaRPr baseline="-25000"/>
          </a:p>
          <a:p>
            <a:pPr indent="-285750" lvl="1" marL="742950" rtl="0" algn="l">
              <a:spcBef>
                <a:spcPts val="392"/>
              </a:spcBef>
              <a:spcAft>
                <a:spcPts val="0"/>
              </a:spcAft>
              <a:buClr>
                <a:schemeClr val="dk1"/>
              </a:buClr>
              <a:buSzPct val="100000"/>
              <a:buChar char="–"/>
            </a:pPr>
            <a:r>
              <a:rPr lang="en-US"/>
              <a:t>The Future discount factor: gamma = 0.7</a:t>
            </a:r>
            <a:endParaRPr/>
          </a:p>
          <a:p>
            <a:pPr indent="-342900" lvl="1" marL="342900" rtl="0" algn="l">
              <a:spcBef>
                <a:spcPts val="392"/>
              </a:spcBef>
              <a:spcAft>
                <a:spcPts val="0"/>
              </a:spcAft>
              <a:buClr>
                <a:schemeClr val="dk1"/>
              </a:buClr>
              <a:buSzPct val="100000"/>
              <a:buFont typeface="Arial"/>
              <a:buChar char="•"/>
            </a:pPr>
            <a:r>
              <a:rPr lang="en-US"/>
              <a:t>State utility values: U(</a:t>
            </a:r>
            <a:r>
              <a:rPr i="1" lang="en-US"/>
              <a:t>s</a:t>
            </a:r>
            <a:r>
              <a:rPr baseline="-25000" lang="en-US"/>
              <a:t>n-1</a:t>
            </a:r>
            <a:r>
              <a:rPr lang="en-US"/>
              <a:t>), U(</a:t>
            </a:r>
            <a:r>
              <a:rPr i="1" lang="en-US"/>
              <a:t>s</a:t>
            </a:r>
            <a:r>
              <a:rPr baseline="-25000" lang="en-US"/>
              <a:t>n-2</a:t>
            </a:r>
            <a:r>
              <a:rPr lang="en-US"/>
              <a:t>), U(</a:t>
            </a:r>
            <a:r>
              <a:rPr i="1" lang="en-US"/>
              <a:t>s</a:t>
            </a:r>
            <a:r>
              <a:rPr baseline="-25000" lang="en-US"/>
              <a:t>n-3</a:t>
            </a:r>
            <a:r>
              <a:rPr lang="en-US"/>
              <a:t>), … and U(</a:t>
            </a:r>
            <a:r>
              <a:rPr i="1" lang="en-US"/>
              <a:t>s</a:t>
            </a:r>
            <a:r>
              <a:rPr baseline="-25000" lang="en-US"/>
              <a:t>2</a:t>
            </a:r>
            <a:r>
              <a:rPr lang="en-US"/>
              <a:t>), U(</a:t>
            </a:r>
            <a:r>
              <a:rPr i="1" lang="en-US"/>
              <a:t>s</a:t>
            </a:r>
            <a:r>
              <a:rPr baseline="-25000" lang="en-US"/>
              <a:t>1</a:t>
            </a:r>
            <a:r>
              <a:rPr lang="en-US"/>
              <a:t>)</a:t>
            </a:r>
            <a:endParaRPr/>
          </a:p>
          <a:p>
            <a:pPr indent="-342900" lvl="1" marL="342900" rtl="0" algn="l">
              <a:spcBef>
                <a:spcPts val="392"/>
              </a:spcBef>
              <a:spcAft>
                <a:spcPts val="0"/>
              </a:spcAft>
              <a:buClr>
                <a:schemeClr val="dk1"/>
              </a:buClr>
              <a:buSzPct val="100000"/>
              <a:buFont typeface="Arial"/>
              <a:buChar char="•"/>
            </a:pPr>
            <a:r>
              <a:rPr lang="en-US"/>
              <a:t>Optimal Policy: π(</a:t>
            </a:r>
            <a:r>
              <a:rPr i="1" lang="en-US"/>
              <a:t>s</a:t>
            </a:r>
            <a:r>
              <a:rPr baseline="-25000" i="1" lang="en-US"/>
              <a:t>i</a:t>
            </a:r>
            <a:r>
              <a:rPr lang="en-US"/>
              <a:t>)=</a:t>
            </a:r>
            <a:r>
              <a:rPr i="1" lang="en-US"/>
              <a:t>a</a:t>
            </a:r>
            <a:r>
              <a:rPr baseline="-25000" i="1" lang="en-US"/>
              <a:t>1</a:t>
            </a:r>
            <a:endParaRPr/>
          </a:p>
        </p:txBody>
      </p:sp>
      <p:sp>
        <p:nvSpPr>
          <p:cNvPr id="504" name="Google Shape;504;gcb9f054a2c_0_48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FFFF00"/>
                </a:solidFill>
              </a:rPr>
              <a:t>‹#›</a:t>
            </a:fld>
            <a:endParaRPr>
              <a:solidFill>
                <a:srgbClr val="FFFF00"/>
              </a:solidFill>
            </a:endParaRPr>
          </a:p>
        </p:txBody>
      </p:sp>
      <p:pic>
        <p:nvPicPr>
          <p:cNvPr id="505" name="Google Shape;505;gcb9f054a2c_0_488"/>
          <p:cNvPicPr preferRelativeResize="0"/>
          <p:nvPr/>
        </p:nvPicPr>
        <p:blipFill rotWithShape="1">
          <a:blip r:embed="rId3">
            <a:alphaModFix/>
          </a:blip>
          <a:srcRect b="0" l="0" r="0" t="0"/>
          <a:stretch/>
        </p:blipFill>
        <p:spPr>
          <a:xfrm>
            <a:off x="1256631" y="4419600"/>
            <a:ext cx="6960937" cy="1936750"/>
          </a:xfrm>
          <a:prstGeom prst="rect">
            <a:avLst/>
          </a:prstGeom>
          <a:solidFill>
            <a:schemeClr val="dk1"/>
          </a:solidFill>
          <a:ln>
            <a:noFill/>
          </a:ln>
        </p:spPr>
      </p:pic>
      <p:sp>
        <p:nvSpPr>
          <p:cNvPr id="506" name="Google Shape;506;gcb9f054a2c_0_488"/>
          <p:cNvSpPr txBox="1"/>
          <p:nvPr/>
        </p:nvSpPr>
        <p:spPr>
          <a:xfrm>
            <a:off x="6907617" y="6100693"/>
            <a:ext cx="594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99.9</a:t>
            </a:r>
            <a:endParaRPr sz="1800">
              <a:solidFill>
                <a:srgbClr val="FF0000"/>
              </a:solidFill>
              <a:latin typeface="Calibri"/>
              <a:ea typeface="Calibri"/>
              <a:cs typeface="Calibri"/>
              <a:sym typeface="Calibri"/>
            </a:endParaRPr>
          </a:p>
        </p:txBody>
      </p:sp>
      <p:sp>
        <p:nvSpPr>
          <p:cNvPr id="507" name="Google Shape;507;gcb9f054a2c_0_488"/>
          <p:cNvSpPr txBox="1"/>
          <p:nvPr/>
        </p:nvSpPr>
        <p:spPr>
          <a:xfrm>
            <a:off x="7501537" y="6100693"/>
            <a:ext cx="615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Goal</a:t>
            </a:r>
            <a:endParaRPr sz="1800">
              <a:solidFill>
                <a:srgbClr val="FF0000"/>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cb9f054a2c_0_4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b="1" lang="en-US">
                <a:solidFill>
                  <a:srgbClr val="000000"/>
                </a:solidFill>
              </a:rPr>
              <a:t>Reinforcement Learning</a:t>
            </a:r>
            <a:endParaRPr b="1">
              <a:solidFill>
                <a:srgbClr val="000000"/>
              </a:solidFill>
            </a:endParaRPr>
          </a:p>
        </p:txBody>
      </p:sp>
      <p:sp>
        <p:nvSpPr>
          <p:cNvPr id="513" name="Google Shape;513;gcb9f054a2c_0_49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00"/>
              </a:buClr>
              <a:buSzPts val="2600"/>
              <a:buChar char="•"/>
            </a:pPr>
            <a:r>
              <a:rPr b="1" lang="en-US" sz="2600">
                <a:solidFill>
                  <a:srgbClr val="000000"/>
                </a:solidFill>
              </a:rPr>
              <a:t>Given a Markov Decision Process (environment)</a:t>
            </a:r>
            <a:endParaRPr/>
          </a:p>
          <a:p>
            <a:pPr indent="-285750" lvl="1" marL="742950" rtl="0" algn="l">
              <a:spcBef>
                <a:spcPts val="500"/>
              </a:spcBef>
              <a:spcAft>
                <a:spcPts val="0"/>
              </a:spcAft>
              <a:buClr>
                <a:srgbClr val="000000"/>
              </a:buClr>
              <a:buSzPts val="2500"/>
              <a:buChar char="–"/>
            </a:pPr>
            <a:r>
              <a:rPr lang="en-US" sz="2500">
                <a:solidFill>
                  <a:srgbClr val="000000"/>
                </a:solidFill>
              </a:rPr>
              <a:t>A set of states S				                   </a:t>
            </a:r>
            <a:r>
              <a:rPr lang="en-US" sz="2500">
                <a:solidFill>
                  <a:srgbClr val="000000"/>
                </a:solidFill>
                <a:latin typeface="Arial"/>
                <a:ea typeface="Arial"/>
                <a:cs typeface="Arial"/>
                <a:sym typeface="Arial"/>
              </a:rPr>
              <a:t>✔ </a:t>
            </a:r>
            <a:r>
              <a:rPr lang="en-US" sz="2500">
                <a:solidFill>
                  <a:srgbClr val="000000"/>
                </a:solidFill>
              </a:rPr>
              <a:t>(known)</a:t>
            </a:r>
            <a:endParaRPr sz="2500">
              <a:solidFill>
                <a:srgbClr val="000000"/>
              </a:solidFill>
            </a:endParaRPr>
          </a:p>
          <a:p>
            <a:pPr indent="-285750" lvl="1" marL="742950" rtl="0" algn="l">
              <a:spcBef>
                <a:spcPts val="500"/>
              </a:spcBef>
              <a:spcAft>
                <a:spcPts val="0"/>
              </a:spcAft>
              <a:buClr>
                <a:srgbClr val="000000"/>
              </a:buClr>
              <a:buSzPts val="2500"/>
              <a:buChar char="–"/>
            </a:pPr>
            <a:r>
              <a:rPr lang="en-US" sz="2500">
                <a:solidFill>
                  <a:srgbClr val="000000"/>
                </a:solidFill>
              </a:rPr>
              <a:t>A set of actions A in each state               	</a:t>
            </a:r>
            <a:r>
              <a:rPr lang="en-US" sz="2500">
                <a:solidFill>
                  <a:srgbClr val="000000"/>
                </a:solidFill>
                <a:latin typeface="Arial"/>
                <a:ea typeface="Arial"/>
                <a:cs typeface="Arial"/>
                <a:sym typeface="Arial"/>
              </a:rPr>
              <a:t>✔ </a:t>
            </a:r>
            <a:r>
              <a:rPr lang="en-US" sz="2500">
                <a:solidFill>
                  <a:srgbClr val="000000"/>
                </a:solidFill>
              </a:rPr>
              <a:t>(known)</a:t>
            </a:r>
            <a:endParaRPr sz="2500">
              <a:solidFill>
                <a:srgbClr val="000000"/>
              </a:solidFill>
            </a:endParaRPr>
          </a:p>
          <a:p>
            <a:pPr indent="-285750" lvl="1" marL="742950" rtl="0" algn="l">
              <a:spcBef>
                <a:spcPts val="500"/>
              </a:spcBef>
              <a:spcAft>
                <a:spcPts val="0"/>
              </a:spcAft>
              <a:buClr>
                <a:srgbClr val="000000"/>
              </a:buClr>
              <a:buSzPts val="2500"/>
              <a:buChar char="–"/>
            </a:pPr>
            <a:r>
              <a:rPr lang="en-US" sz="2500">
                <a:solidFill>
                  <a:srgbClr val="000000"/>
                </a:solidFill>
              </a:rPr>
              <a:t>A set of percepts that can be sensed 		</a:t>
            </a:r>
            <a:r>
              <a:rPr lang="en-US" sz="2500">
                <a:solidFill>
                  <a:srgbClr val="000000"/>
                </a:solidFill>
                <a:latin typeface="Arial"/>
                <a:ea typeface="Arial"/>
                <a:cs typeface="Arial"/>
                <a:sym typeface="Arial"/>
              </a:rPr>
              <a:t>✔ </a:t>
            </a:r>
            <a:r>
              <a:rPr lang="en-US" sz="2500">
                <a:solidFill>
                  <a:srgbClr val="000000"/>
                </a:solidFill>
              </a:rPr>
              <a:t>(known)</a:t>
            </a:r>
            <a:endParaRPr sz="2500">
              <a:solidFill>
                <a:srgbClr val="000000"/>
              </a:solidFill>
            </a:endParaRPr>
          </a:p>
          <a:p>
            <a:pPr indent="-285750" lvl="1" marL="742950" rtl="0" algn="l">
              <a:spcBef>
                <a:spcPts val="500"/>
              </a:spcBef>
              <a:spcAft>
                <a:spcPts val="0"/>
              </a:spcAft>
              <a:buClr>
                <a:srgbClr val="000000"/>
              </a:buClr>
              <a:buSzPts val="2500"/>
              <a:buChar char="–"/>
            </a:pPr>
            <a:r>
              <a:rPr lang="en-US" sz="2500">
                <a:solidFill>
                  <a:srgbClr val="000000"/>
                </a:solidFill>
              </a:rPr>
              <a:t>The current state 				                   </a:t>
            </a:r>
            <a:r>
              <a:rPr lang="en-US" sz="2500">
                <a:solidFill>
                  <a:srgbClr val="000000"/>
                </a:solidFill>
                <a:latin typeface="Arial"/>
                <a:ea typeface="Arial"/>
                <a:cs typeface="Arial"/>
                <a:sym typeface="Arial"/>
              </a:rPr>
              <a:t>✔ </a:t>
            </a:r>
            <a:r>
              <a:rPr lang="en-US" sz="2500">
                <a:solidFill>
                  <a:srgbClr val="000000"/>
                </a:solidFill>
              </a:rPr>
              <a:t>(known)</a:t>
            </a:r>
            <a:endParaRPr sz="2500">
              <a:solidFill>
                <a:srgbClr val="000000"/>
              </a:solidFill>
            </a:endParaRPr>
          </a:p>
          <a:p>
            <a:pPr indent="-285750" lvl="1" marL="742950" rtl="0" algn="l">
              <a:spcBef>
                <a:spcPts val="500"/>
              </a:spcBef>
              <a:spcAft>
                <a:spcPts val="0"/>
              </a:spcAft>
              <a:buClr>
                <a:srgbClr val="000000"/>
              </a:buClr>
              <a:buSzPts val="2500"/>
              <a:buChar char="–"/>
            </a:pPr>
            <a:r>
              <a:rPr lang="en-US" sz="2500">
                <a:solidFill>
                  <a:srgbClr val="000000"/>
                </a:solidFill>
              </a:rPr>
              <a:t>Transitions P(</a:t>
            </a:r>
            <a:r>
              <a:rPr i="1" lang="en-US" sz="2500">
                <a:solidFill>
                  <a:srgbClr val="000000"/>
                </a:solidFill>
              </a:rPr>
              <a:t>s’</a:t>
            </a:r>
            <a:r>
              <a:rPr lang="en-US" sz="2500">
                <a:solidFill>
                  <a:srgbClr val="000000"/>
                </a:solidFill>
              </a:rPr>
              <a:t>|</a:t>
            </a:r>
            <a:r>
              <a:rPr i="1" lang="en-US" sz="2500">
                <a:solidFill>
                  <a:srgbClr val="000000"/>
                </a:solidFill>
              </a:rPr>
              <a:t> s, a</a:t>
            </a:r>
            <a:r>
              <a:rPr lang="en-US" sz="2500">
                <a:solidFill>
                  <a:srgbClr val="000000"/>
                </a:solidFill>
              </a:rPr>
              <a:t>) 		</a:t>
            </a:r>
            <a:r>
              <a:rPr lang="en-US" sz="2500">
                <a:solidFill>
                  <a:srgbClr val="000000"/>
                </a:solidFill>
                <a:latin typeface="Arial"/>
                <a:ea typeface="Arial"/>
                <a:cs typeface="Arial"/>
                <a:sym typeface="Arial"/>
              </a:rPr>
              <a:t>✖</a:t>
            </a:r>
            <a:r>
              <a:rPr lang="en-US" sz="2500">
                <a:solidFill>
                  <a:srgbClr val="000000"/>
                </a:solidFill>
              </a:rPr>
              <a:t> (only known by the env)</a:t>
            </a:r>
            <a:endParaRPr sz="2500">
              <a:solidFill>
                <a:srgbClr val="000000"/>
              </a:solidFill>
            </a:endParaRPr>
          </a:p>
          <a:p>
            <a:pPr indent="-285750" lvl="1" marL="742950" rtl="0" algn="l">
              <a:spcBef>
                <a:spcPts val="500"/>
              </a:spcBef>
              <a:spcAft>
                <a:spcPts val="0"/>
              </a:spcAft>
              <a:buClr>
                <a:srgbClr val="000000"/>
              </a:buClr>
              <a:buSzPts val="2500"/>
              <a:buChar char="–"/>
            </a:pPr>
            <a:r>
              <a:rPr lang="en-US" sz="2500">
                <a:solidFill>
                  <a:srgbClr val="000000"/>
                </a:solidFill>
              </a:rPr>
              <a:t>Rewards R(</a:t>
            </a:r>
            <a:r>
              <a:rPr i="1" lang="en-US" sz="2500">
                <a:solidFill>
                  <a:srgbClr val="000000"/>
                </a:solidFill>
              </a:rPr>
              <a:t>s, a, s’</a:t>
            </a:r>
            <a:r>
              <a:rPr lang="en-US" sz="2500">
                <a:solidFill>
                  <a:srgbClr val="000000"/>
                </a:solidFill>
              </a:rPr>
              <a:t>)   		</a:t>
            </a:r>
            <a:r>
              <a:rPr lang="en-US" sz="2500">
                <a:solidFill>
                  <a:srgbClr val="000000"/>
                </a:solidFill>
                <a:latin typeface="Arial"/>
                <a:ea typeface="Arial"/>
                <a:cs typeface="Arial"/>
                <a:sym typeface="Arial"/>
              </a:rPr>
              <a:t>✖</a:t>
            </a:r>
            <a:r>
              <a:rPr lang="en-US" sz="2500">
                <a:solidFill>
                  <a:srgbClr val="000000"/>
                </a:solidFill>
              </a:rPr>
              <a:t> (only known by the env)</a:t>
            </a:r>
            <a:endParaRPr/>
          </a:p>
          <a:p>
            <a:pPr indent="-342900" lvl="0" marL="342900" rtl="0" algn="l">
              <a:spcBef>
                <a:spcPts val="640"/>
              </a:spcBef>
              <a:spcAft>
                <a:spcPts val="0"/>
              </a:spcAft>
              <a:buClr>
                <a:srgbClr val="000000"/>
              </a:buClr>
              <a:buSzPts val="3200"/>
              <a:buChar char="•"/>
            </a:pPr>
            <a:r>
              <a:rPr b="1" lang="en-US">
                <a:solidFill>
                  <a:srgbClr val="000000"/>
                </a:solidFill>
              </a:rPr>
              <a:t>Could the agent still learn the optimal policy?</a:t>
            </a:r>
            <a:endParaRPr b="1" sz="3600">
              <a:solidFill>
                <a:srgbClr val="000000"/>
              </a:solidFill>
            </a:endParaRPr>
          </a:p>
          <a:p>
            <a:pPr indent="-203200" lvl="0" marL="342900" rtl="0" algn="l">
              <a:spcBef>
                <a:spcPts val="440"/>
              </a:spcBef>
              <a:spcAft>
                <a:spcPts val="0"/>
              </a:spcAft>
              <a:buClr>
                <a:schemeClr val="dk1"/>
              </a:buClr>
              <a:buSzPts val="2200"/>
              <a:buNone/>
            </a:pPr>
            <a:r>
              <a:t/>
            </a:r>
            <a:endParaRPr sz="2200">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cb9f054a2c_0_5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b="1" lang="en-US">
                <a:solidFill>
                  <a:srgbClr val="000000"/>
                </a:solidFill>
              </a:rPr>
              <a:t>Goals, Rewards, Utilities, Policies</a:t>
            </a:r>
            <a:endParaRPr b="1">
              <a:solidFill>
                <a:srgbClr val="000000"/>
              </a:solidFill>
            </a:endParaRPr>
          </a:p>
        </p:txBody>
      </p:sp>
      <p:sp>
        <p:nvSpPr>
          <p:cNvPr id="519" name="Google Shape;519;gcb9f054a2c_0_502"/>
          <p:cNvSpPr txBox="1"/>
          <p:nvPr>
            <p:ph idx="1" type="body"/>
          </p:nvPr>
        </p:nvSpPr>
        <p:spPr>
          <a:xfrm>
            <a:off x="990600" y="1524000"/>
            <a:ext cx="7848600" cy="45261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rgbClr val="000000"/>
              </a:buClr>
              <a:buSzPct val="100000"/>
              <a:buChar char="•"/>
            </a:pPr>
            <a:r>
              <a:rPr lang="en-US">
                <a:solidFill>
                  <a:srgbClr val="000000"/>
                </a:solidFill>
              </a:rPr>
              <a:t>Goals</a:t>
            </a:r>
            <a:endParaRPr/>
          </a:p>
          <a:p>
            <a:pPr indent="-285750" lvl="1" marL="742950" rtl="0" algn="l">
              <a:spcBef>
                <a:spcPts val="518"/>
              </a:spcBef>
              <a:spcAft>
                <a:spcPts val="0"/>
              </a:spcAft>
              <a:buClr>
                <a:srgbClr val="000000"/>
              </a:buClr>
              <a:buSzPct val="100000"/>
              <a:buChar char="–"/>
            </a:pPr>
            <a:r>
              <a:rPr lang="en-US">
                <a:solidFill>
                  <a:srgbClr val="000000"/>
                </a:solidFill>
              </a:rPr>
              <a:t>Given to the agent from the problem statements </a:t>
            </a:r>
            <a:endParaRPr/>
          </a:p>
          <a:p>
            <a:pPr indent="-342900" lvl="0" marL="342900" rtl="0" algn="l">
              <a:spcBef>
                <a:spcPts val="592"/>
              </a:spcBef>
              <a:spcAft>
                <a:spcPts val="0"/>
              </a:spcAft>
              <a:buClr>
                <a:srgbClr val="000000"/>
              </a:buClr>
              <a:buSzPct val="100000"/>
              <a:buChar char="•"/>
            </a:pPr>
            <a:r>
              <a:rPr lang="en-US">
                <a:solidFill>
                  <a:srgbClr val="000000"/>
                </a:solidFill>
              </a:rPr>
              <a:t>Rewards </a:t>
            </a:r>
            <a:endParaRPr/>
          </a:p>
          <a:p>
            <a:pPr indent="-285750" lvl="1" marL="742950" rtl="0" algn="l">
              <a:spcBef>
                <a:spcPts val="518"/>
              </a:spcBef>
              <a:spcAft>
                <a:spcPts val="0"/>
              </a:spcAft>
              <a:buClr>
                <a:srgbClr val="000000"/>
              </a:buClr>
              <a:buSzPct val="100000"/>
              <a:buChar char="–"/>
            </a:pPr>
            <a:r>
              <a:rPr lang="en-US">
                <a:solidFill>
                  <a:srgbClr val="000000"/>
                </a:solidFill>
              </a:rPr>
              <a:t>Given to the agent, designed based on the goals</a:t>
            </a:r>
            <a:endParaRPr/>
          </a:p>
          <a:p>
            <a:pPr indent="-342900" lvl="0" marL="342900" rtl="0" algn="l">
              <a:spcBef>
                <a:spcPts val="592"/>
              </a:spcBef>
              <a:spcAft>
                <a:spcPts val="0"/>
              </a:spcAft>
              <a:buClr>
                <a:srgbClr val="000000"/>
              </a:buClr>
              <a:buSzPct val="100000"/>
              <a:buChar char="•"/>
            </a:pPr>
            <a:r>
              <a:rPr lang="en-US">
                <a:solidFill>
                  <a:srgbClr val="000000"/>
                </a:solidFill>
              </a:rPr>
              <a:t>Utility values for states</a:t>
            </a:r>
            <a:endParaRPr/>
          </a:p>
          <a:p>
            <a:pPr indent="-285750" lvl="1" marL="742950" rtl="0" algn="l">
              <a:spcBef>
                <a:spcPts val="518"/>
              </a:spcBef>
              <a:spcAft>
                <a:spcPts val="0"/>
              </a:spcAft>
              <a:buClr>
                <a:srgbClr val="000000"/>
              </a:buClr>
              <a:buSzPct val="100000"/>
              <a:buChar char="–"/>
            </a:pPr>
            <a:r>
              <a:rPr lang="en-US">
                <a:solidFill>
                  <a:srgbClr val="000000"/>
                </a:solidFill>
              </a:rPr>
              <a:t>Computed by the agent, based on the rewards </a:t>
            </a:r>
            <a:endParaRPr/>
          </a:p>
          <a:p>
            <a:pPr indent="-342900" lvl="0" marL="342900" rtl="0" algn="l">
              <a:spcBef>
                <a:spcPts val="592"/>
              </a:spcBef>
              <a:spcAft>
                <a:spcPts val="0"/>
              </a:spcAft>
              <a:buClr>
                <a:srgbClr val="000000"/>
              </a:buClr>
              <a:buSzPct val="100000"/>
              <a:buChar char="•"/>
            </a:pPr>
            <a:r>
              <a:rPr lang="en-US">
                <a:solidFill>
                  <a:srgbClr val="000000"/>
                </a:solidFill>
              </a:rPr>
              <a:t>Policies</a:t>
            </a:r>
            <a:endParaRPr/>
          </a:p>
          <a:p>
            <a:pPr indent="-285750" lvl="1" marL="742950" rtl="0" algn="l">
              <a:spcBef>
                <a:spcPts val="518"/>
              </a:spcBef>
              <a:spcAft>
                <a:spcPts val="0"/>
              </a:spcAft>
              <a:buClr>
                <a:srgbClr val="000000"/>
              </a:buClr>
              <a:buSzPct val="100000"/>
              <a:buChar char="–"/>
            </a:pPr>
            <a:r>
              <a:rPr lang="en-US">
                <a:solidFill>
                  <a:srgbClr val="000000"/>
                </a:solidFill>
              </a:rPr>
              <a:t>Computed or learned by the agent</a:t>
            </a:r>
            <a:endParaRPr/>
          </a:p>
          <a:p>
            <a:pPr indent="-285750" lvl="1" marL="742950" rtl="0" algn="l">
              <a:spcBef>
                <a:spcPts val="518"/>
              </a:spcBef>
              <a:spcAft>
                <a:spcPts val="0"/>
              </a:spcAft>
              <a:buClr>
                <a:srgbClr val="000000"/>
              </a:buClr>
              <a:buSzPct val="100000"/>
              <a:buChar char="–"/>
            </a:pPr>
            <a:r>
              <a:rPr lang="en-US">
                <a:solidFill>
                  <a:srgbClr val="000000"/>
                </a:solidFill>
              </a:rPr>
              <a:t>Used by the agent to select its actions </a:t>
            </a:r>
            <a:endParaRPr/>
          </a:p>
          <a:p>
            <a:pPr indent="-285750" lvl="1" marL="742950" rtl="0" algn="l">
              <a:spcBef>
                <a:spcPts val="518"/>
              </a:spcBef>
              <a:spcAft>
                <a:spcPts val="0"/>
              </a:spcAft>
              <a:buClr>
                <a:srgbClr val="000000"/>
              </a:buClr>
              <a:buSzPct val="100000"/>
              <a:buChar char="–"/>
            </a:pPr>
            <a:r>
              <a:rPr lang="en-US">
                <a:solidFill>
                  <a:srgbClr val="000000"/>
                </a:solidFill>
              </a:rPr>
              <a:t>The better a policy, the more rewards it collects</a:t>
            </a:r>
            <a:endParaRPr/>
          </a:p>
        </p:txBody>
      </p:sp>
      <p:sp>
        <p:nvSpPr>
          <p:cNvPr id="520" name="Google Shape;520;gcb9f054a2c_0_50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521" name="Google Shape;521;gcb9f054a2c_0_502"/>
          <p:cNvSpPr/>
          <p:nvPr/>
        </p:nvSpPr>
        <p:spPr>
          <a:xfrm>
            <a:off x="609600" y="1676400"/>
            <a:ext cx="304800" cy="3962400"/>
          </a:xfrm>
          <a:prstGeom prst="downArrow">
            <a:avLst>
              <a:gd fmla="val 50000" name="adj1"/>
              <a:gd fmla="val 50000" name="adj2"/>
            </a:avLst>
          </a:prstGeom>
          <a:noFill/>
          <a:ln cap="flat" cmpd="sng" w="38100">
            <a:solidFill>
              <a:srgbClr val="000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cb9f054a2c_0_50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0000"/>
              </a:buClr>
              <a:buSzPct val="122222"/>
              <a:buFont typeface="Calibri"/>
              <a:buNone/>
            </a:pPr>
            <a:r>
              <a:rPr lang="en-US">
                <a:solidFill>
                  <a:srgbClr val="000000"/>
                </a:solidFill>
              </a:rPr>
              <a:t>Reinforcement Learning</a:t>
            </a:r>
            <a:br>
              <a:rPr lang="en-US">
                <a:solidFill>
                  <a:srgbClr val="000000"/>
                </a:solidFill>
              </a:rPr>
            </a:br>
            <a:r>
              <a:rPr lang="en-US" sz="3600">
                <a:solidFill>
                  <a:srgbClr val="000000"/>
                </a:solidFill>
              </a:rPr>
              <a:t>Propagating the Delayed Rewards</a:t>
            </a:r>
            <a:endParaRPr sz="3600">
              <a:solidFill>
                <a:srgbClr val="000000"/>
              </a:solidFill>
            </a:endParaRPr>
          </a:p>
        </p:txBody>
      </p:sp>
      <p:grpSp>
        <p:nvGrpSpPr>
          <p:cNvPr id="527" name="Google Shape;527;gcb9f054a2c_0_509"/>
          <p:cNvGrpSpPr/>
          <p:nvPr/>
        </p:nvGrpSpPr>
        <p:grpSpPr>
          <a:xfrm>
            <a:off x="901981" y="1694500"/>
            <a:ext cx="7692748" cy="4210227"/>
            <a:chOff x="302640" y="1605661"/>
            <a:chExt cx="8642566" cy="5011579"/>
          </a:xfrm>
        </p:grpSpPr>
        <p:grpSp>
          <p:nvGrpSpPr>
            <p:cNvPr id="528" name="Google Shape;528;gcb9f054a2c_0_509"/>
            <p:cNvGrpSpPr/>
            <p:nvPr/>
          </p:nvGrpSpPr>
          <p:grpSpPr>
            <a:xfrm>
              <a:off x="302640" y="1605661"/>
              <a:ext cx="4245236" cy="4549800"/>
              <a:chOff x="302640" y="1633069"/>
              <a:chExt cx="4245236" cy="4549800"/>
            </a:xfrm>
          </p:grpSpPr>
          <p:grpSp>
            <p:nvGrpSpPr>
              <p:cNvPr id="529" name="Google Shape;529;gcb9f054a2c_0_509"/>
              <p:cNvGrpSpPr/>
              <p:nvPr/>
            </p:nvGrpSpPr>
            <p:grpSpPr>
              <a:xfrm>
                <a:off x="302640" y="1633069"/>
                <a:ext cx="4245236" cy="4549800"/>
                <a:chOff x="1973624" y="1745050"/>
                <a:chExt cx="4568700" cy="4549800"/>
              </a:xfrm>
            </p:grpSpPr>
            <p:sp>
              <p:nvSpPr>
                <p:cNvPr id="530" name="Google Shape;530;gcb9f054a2c_0_509"/>
                <p:cNvSpPr/>
                <p:nvPr/>
              </p:nvSpPr>
              <p:spPr>
                <a:xfrm>
                  <a:off x="4029486" y="3024144"/>
                  <a:ext cx="594000" cy="594000"/>
                </a:xfrm>
                <a:prstGeom prst="ellipse">
                  <a:avLst/>
                </a:prstGeom>
                <a:solidFill>
                  <a:srgbClr val="C0504D"/>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G</a:t>
                  </a:r>
                  <a:endParaRPr sz="1800">
                    <a:solidFill>
                      <a:srgbClr val="000000"/>
                    </a:solidFill>
                    <a:latin typeface="Calibri"/>
                    <a:ea typeface="Calibri"/>
                    <a:cs typeface="Calibri"/>
                    <a:sym typeface="Calibri"/>
                  </a:endParaRPr>
                </a:p>
              </p:txBody>
            </p:sp>
            <p:sp>
              <p:nvSpPr>
                <p:cNvPr id="531" name="Google Shape;531;gcb9f054a2c_0_509"/>
                <p:cNvSpPr/>
                <p:nvPr/>
              </p:nvSpPr>
              <p:spPr>
                <a:xfrm>
                  <a:off x="4410315" y="2186914"/>
                  <a:ext cx="213000" cy="2130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gcb9f054a2c_0_509"/>
                <p:cNvSpPr/>
                <p:nvPr/>
              </p:nvSpPr>
              <p:spPr>
                <a:xfrm>
                  <a:off x="5375921" y="2917601"/>
                  <a:ext cx="213000" cy="2130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gcb9f054a2c_0_509"/>
                <p:cNvSpPr/>
                <p:nvPr/>
              </p:nvSpPr>
              <p:spPr>
                <a:xfrm>
                  <a:off x="5375921" y="4730714"/>
                  <a:ext cx="213000" cy="2130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gcb9f054a2c_0_509"/>
                <p:cNvSpPr/>
                <p:nvPr/>
              </p:nvSpPr>
              <p:spPr>
                <a:xfrm>
                  <a:off x="3579177" y="3908029"/>
                  <a:ext cx="213000" cy="2130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gcb9f054a2c_0_509"/>
                <p:cNvSpPr/>
                <p:nvPr/>
              </p:nvSpPr>
              <p:spPr>
                <a:xfrm>
                  <a:off x="5833121" y="3694944"/>
                  <a:ext cx="213000" cy="2130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gcb9f054a2c_0_509"/>
                <p:cNvSpPr/>
                <p:nvPr/>
              </p:nvSpPr>
              <p:spPr>
                <a:xfrm>
                  <a:off x="2988536" y="2186914"/>
                  <a:ext cx="213000" cy="2130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gcb9f054a2c_0_509"/>
                <p:cNvSpPr/>
                <p:nvPr/>
              </p:nvSpPr>
              <p:spPr>
                <a:xfrm>
                  <a:off x="3579177" y="5604684"/>
                  <a:ext cx="213000" cy="2130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gcb9f054a2c_0_509"/>
                <p:cNvSpPr/>
                <p:nvPr/>
              </p:nvSpPr>
              <p:spPr>
                <a:xfrm>
                  <a:off x="2434444" y="3130686"/>
                  <a:ext cx="213000" cy="2130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gcb9f054a2c_0_509"/>
                <p:cNvSpPr/>
                <p:nvPr/>
              </p:nvSpPr>
              <p:spPr>
                <a:xfrm>
                  <a:off x="4658046" y="4670029"/>
                  <a:ext cx="213000" cy="2130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gcb9f054a2c_0_509"/>
                <p:cNvSpPr/>
                <p:nvPr/>
              </p:nvSpPr>
              <p:spPr>
                <a:xfrm>
                  <a:off x="2775451" y="4624171"/>
                  <a:ext cx="213000" cy="2130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gcb9f054a2c_0_509"/>
                <p:cNvSpPr/>
                <p:nvPr/>
              </p:nvSpPr>
              <p:spPr>
                <a:xfrm>
                  <a:off x="4965777" y="5204809"/>
                  <a:ext cx="213000" cy="2130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gcb9f054a2c_0_509"/>
                <p:cNvSpPr/>
                <p:nvPr/>
              </p:nvSpPr>
              <p:spPr>
                <a:xfrm>
                  <a:off x="5269378" y="4121114"/>
                  <a:ext cx="213000" cy="2130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gcb9f054a2c_0_509"/>
                <p:cNvSpPr/>
                <p:nvPr/>
              </p:nvSpPr>
              <p:spPr>
                <a:xfrm>
                  <a:off x="1973624" y="1745050"/>
                  <a:ext cx="4568700" cy="4549800"/>
                </a:xfrm>
                <a:prstGeom prst="rect">
                  <a:avLst/>
                </a:prstGeom>
                <a:noFill/>
                <a:ln cap="flat" cmpd="sng" w="952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cxnSp>
            <p:nvCxnSpPr>
              <p:cNvPr id="544" name="Google Shape;544;gcb9f054a2c_0_509"/>
              <p:cNvCxnSpPr>
                <a:stCxn id="530" idx="1"/>
                <a:endCxn id="536" idx="5"/>
              </p:cNvCxnSpPr>
              <p:nvPr/>
            </p:nvCxnSpPr>
            <p:spPr>
              <a:xfrm rot="10800000">
                <a:off x="1414778" y="2256652"/>
                <a:ext cx="879000" cy="7425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545" name="Google Shape;545;gcb9f054a2c_0_509"/>
              <p:cNvCxnSpPr>
                <a:stCxn id="530" idx="6"/>
                <a:endCxn id="532" idx="2"/>
              </p:cNvCxnSpPr>
              <p:nvPr/>
            </p:nvCxnSpPr>
            <p:spPr>
              <a:xfrm flipH="1" rot="10800000">
                <a:off x="2764892" y="2912163"/>
                <a:ext cx="699300" cy="297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546" name="Google Shape;546;gcb9f054a2c_0_509"/>
              <p:cNvCxnSpPr>
                <a:stCxn id="531" idx="5"/>
                <a:endCxn id="532" idx="1"/>
              </p:cNvCxnSpPr>
              <p:nvPr/>
            </p:nvCxnSpPr>
            <p:spPr>
              <a:xfrm>
                <a:off x="2735748" y="2256740"/>
                <a:ext cx="757200" cy="580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547" name="Google Shape;547;gcb9f054a2c_0_509"/>
              <p:cNvCxnSpPr>
                <a:stCxn id="532" idx="5"/>
                <a:endCxn id="535" idx="0"/>
              </p:cNvCxnSpPr>
              <p:nvPr/>
            </p:nvCxnSpPr>
            <p:spPr>
              <a:xfrm>
                <a:off x="3632990" y="2987427"/>
                <a:ext cx="354900" cy="5955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548" name="Google Shape;548;gcb9f054a2c_0_509"/>
              <p:cNvCxnSpPr>
                <a:stCxn id="535" idx="3"/>
                <a:endCxn id="542" idx="7"/>
              </p:cNvCxnSpPr>
              <p:nvPr/>
            </p:nvCxnSpPr>
            <p:spPr>
              <a:xfrm flipH="1">
                <a:off x="3533870" y="3764770"/>
                <a:ext cx="384000" cy="2757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549" name="Google Shape;549;gcb9f054a2c_0_509"/>
              <p:cNvCxnSpPr>
                <a:stCxn id="542" idx="4"/>
                <a:endCxn id="533" idx="0"/>
              </p:cNvCxnSpPr>
              <p:nvPr/>
            </p:nvCxnSpPr>
            <p:spPr>
              <a:xfrm>
                <a:off x="3464015" y="4222133"/>
                <a:ext cx="99000" cy="3966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550" name="Google Shape;550;gcb9f054a2c_0_509"/>
              <p:cNvCxnSpPr>
                <a:stCxn id="533" idx="2"/>
                <a:endCxn id="539" idx="6"/>
              </p:cNvCxnSpPr>
              <p:nvPr/>
            </p:nvCxnSpPr>
            <p:spPr>
              <a:xfrm rot="10800000">
                <a:off x="2994855" y="4664633"/>
                <a:ext cx="469200" cy="606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551" name="Google Shape;551;gcb9f054a2c_0_509"/>
              <p:cNvCxnSpPr>
                <a:stCxn id="539" idx="1"/>
                <a:endCxn id="537" idx="0"/>
              </p:cNvCxnSpPr>
              <p:nvPr/>
            </p:nvCxnSpPr>
            <p:spPr>
              <a:xfrm flipH="1">
                <a:off x="1893590" y="4589241"/>
                <a:ext cx="932400" cy="9036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552" name="Google Shape;552;gcb9f054a2c_0_509"/>
              <p:cNvCxnSpPr>
                <a:stCxn id="537" idx="0"/>
                <a:endCxn id="534" idx="4"/>
              </p:cNvCxnSpPr>
              <p:nvPr/>
            </p:nvCxnSpPr>
            <p:spPr>
              <a:xfrm rot="10800000">
                <a:off x="1893480" y="4008903"/>
                <a:ext cx="0" cy="1483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553" name="Google Shape;553;gcb9f054a2c_0_509"/>
              <p:cNvCxnSpPr>
                <a:stCxn id="534" idx="1"/>
                <a:endCxn id="538" idx="5"/>
              </p:cNvCxnSpPr>
              <p:nvPr/>
            </p:nvCxnSpPr>
            <p:spPr>
              <a:xfrm rot="10800000">
                <a:off x="899805" y="3200541"/>
                <a:ext cx="923700" cy="6267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554" name="Google Shape;554;gcb9f054a2c_0_509"/>
              <p:cNvCxnSpPr>
                <a:stCxn id="534" idx="3"/>
                <a:endCxn id="540" idx="7"/>
              </p:cNvCxnSpPr>
              <p:nvPr/>
            </p:nvCxnSpPr>
            <p:spPr>
              <a:xfrm flipH="1">
                <a:off x="1216605" y="3977855"/>
                <a:ext cx="606900" cy="5655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555" name="Google Shape;555;gcb9f054a2c_0_509"/>
              <p:cNvCxnSpPr>
                <a:stCxn id="539" idx="5"/>
                <a:endCxn id="541" idx="0"/>
              </p:cNvCxnSpPr>
              <p:nvPr/>
            </p:nvCxnSpPr>
            <p:spPr>
              <a:xfrm>
                <a:off x="2965940" y="4739855"/>
                <a:ext cx="216000" cy="3531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grpSp>
        <p:grpSp>
          <p:nvGrpSpPr>
            <p:cNvPr id="556" name="Google Shape;556;gcb9f054a2c_0_509"/>
            <p:cNvGrpSpPr/>
            <p:nvPr/>
          </p:nvGrpSpPr>
          <p:grpSpPr>
            <a:xfrm>
              <a:off x="4699970" y="1609581"/>
              <a:ext cx="4245236" cy="4549800"/>
              <a:chOff x="302640" y="1633069"/>
              <a:chExt cx="4245236" cy="4549800"/>
            </a:xfrm>
          </p:grpSpPr>
          <p:grpSp>
            <p:nvGrpSpPr>
              <p:cNvPr id="557" name="Google Shape;557;gcb9f054a2c_0_509"/>
              <p:cNvGrpSpPr/>
              <p:nvPr/>
            </p:nvGrpSpPr>
            <p:grpSpPr>
              <a:xfrm>
                <a:off x="302640" y="1633069"/>
                <a:ext cx="4245236" cy="4549800"/>
                <a:chOff x="1973624" y="1745050"/>
                <a:chExt cx="4568700" cy="4549800"/>
              </a:xfrm>
            </p:grpSpPr>
            <p:sp>
              <p:nvSpPr>
                <p:cNvPr id="558" name="Google Shape;558;gcb9f054a2c_0_509"/>
                <p:cNvSpPr/>
                <p:nvPr/>
              </p:nvSpPr>
              <p:spPr>
                <a:xfrm>
                  <a:off x="4029486" y="3024144"/>
                  <a:ext cx="594000" cy="594000"/>
                </a:xfrm>
                <a:prstGeom prst="ellipse">
                  <a:avLst/>
                </a:prstGeom>
                <a:solidFill>
                  <a:srgbClr val="C0504D"/>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G</a:t>
                  </a:r>
                  <a:endParaRPr sz="1800">
                    <a:solidFill>
                      <a:srgbClr val="000000"/>
                    </a:solidFill>
                    <a:latin typeface="Calibri"/>
                    <a:ea typeface="Calibri"/>
                    <a:cs typeface="Calibri"/>
                    <a:sym typeface="Calibri"/>
                  </a:endParaRPr>
                </a:p>
              </p:txBody>
            </p:sp>
            <p:sp>
              <p:nvSpPr>
                <p:cNvPr id="559" name="Google Shape;559;gcb9f054a2c_0_509"/>
                <p:cNvSpPr/>
                <p:nvPr/>
              </p:nvSpPr>
              <p:spPr>
                <a:xfrm>
                  <a:off x="4410315" y="2186914"/>
                  <a:ext cx="213000" cy="2130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60" name="Google Shape;560;gcb9f054a2c_0_509"/>
                <p:cNvSpPr/>
                <p:nvPr/>
              </p:nvSpPr>
              <p:spPr>
                <a:xfrm>
                  <a:off x="5375921" y="2673487"/>
                  <a:ext cx="457200" cy="4572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61" name="Google Shape;561;gcb9f054a2c_0_509"/>
                <p:cNvSpPr/>
                <p:nvPr/>
              </p:nvSpPr>
              <p:spPr>
                <a:xfrm>
                  <a:off x="5375921" y="4786796"/>
                  <a:ext cx="287400" cy="2874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62" name="Google Shape;562;gcb9f054a2c_0_509"/>
                <p:cNvSpPr/>
                <p:nvPr/>
              </p:nvSpPr>
              <p:spPr>
                <a:xfrm>
                  <a:off x="3579177" y="3884541"/>
                  <a:ext cx="236700" cy="2367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63" name="Google Shape;563;gcb9f054a2c_0_509"/>
                <p:cNvSpPr/>
                <p:nvPr/>
              </p:nvSpPr>
              <p:spPr>
                <a:xfrm>
                  <a:off x="5663246" y="3525068"/>
                  <a:ext cx="383100" cy="3831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64" name="Google Shape;564;gcb9f054a2c_0_509"/>
                <p:cNvSpPr/>
                <p:nvPr/>
              </p:nvSpPr>
              <p:spPr>
                <a:xfrm>
                  <a:off x="2988536" y="2186914"/>
                  <a:ext cx="213000" cy="2130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65" name="Google Shape;565;gcb9f054a2c_0_509"/>
                <p:cNvSpPr/>
                <p:nvPr/>
              </p:nvSpPr>
              <p:spPr>
                <a:xfrm>
                  <a:off x="3579177" y="5604684"/>
                  <a:ext cx="236700" cy="2367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66" name="Google Shape;566;gcb9f054a2c_0_509"/>
                <p:cNvSpPr/>
                <p:nvPr/>
              </p:nvSpPr>
              <p:spPr>
                <a:xfrm>
                  <a:off x="2434444" y="3130686"/>
                  <a:ext cx="213000" cy="2130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gcb9f054a2c_0_509"/>
                <p:cNvSpPr/>
                <p:nvPr/>
              </p:nvSpPr>
              <p:spPr>
                <a:xfrm>
                  <a:off x="4592196" y="4604179"/>
                  <a:ext cx="279000" cy="2790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gcb9f054a2c_0_509"/>
                <p:cNvSpPr/>
                <p:nvPr/>
              </p:nvSpPr>
              <p:spPr>
                <a:xfrm>
                  <a:off x="2775451" y="4624171"/>
                  <a:ext cx="213000" cy="2130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gcb9f054a2c_0_509"/>
                <p:cNvSpPr/>
                <p:nvPr/>
              </p:nvSpPr>
              <p:spPr>
                <a:xfrm>
                  <a:off x="4965777" y="5204809"/>
                  <a:ext cx="213000" cy="2130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gcb9f054a2c_0_509"/>
                <p:cNvSpPr/>
                <p:nvPr/>
              </p:nvSpPr>
              <p:spPr>
                <a:xfrm>
                  <a:off x="5238172" y="4089908"/>
                  <a:ext cx="350700" cy="350700"/>
                </a:xfrm>
                <a:prstGeom prst="ellipse">
                  <a:avLst/>
                </a:prstGeom>
                <a:solidFill>
                  <a:srgbClr val="CCFFCC"/>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gcb9f054a2c_0_509"/>
                <p:cNvSpPr/>
                <p:nvPr/>
              </p:nvSpPr>
              <p:spPr>
                <a:xfrm>
                  <a:off x="1973624" y="1745050"/>
                  <a:ext cx="4568700" cy="4549800"/>
                </a:xfrm>
                <a:prstGeom prst="rect">
                  <a:avLst/>
                </a:prstGeom>
                <a:noFill/>
                <a:ln cap="flat" cmpd="sng" w="952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cxnSp>
            <p:nvCxnSpPr>
              <p:cNvPr id="572" name="Google Shape;572;gcb9f054a2c_0_509"/>
              <p:cNvCxnSpPr>
                <a:stCxn id="558" idx="1"/>
                <a:endCxn id="564" idx="5"/>
              </p:cNvCxnSpPr>
              <p:nvPr/>
            </p:nvCxnSpPr>
            <p:spPr>
              <a:xfrm rot="10800000">
                <a:off x="1414778" y="2256652"/>
                <a:ext cx="879000" cy="7425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573" name="Google Shape;573;gcb9f054a2c_0_509"/>
              <p:cNvCxnSpPr>
                <a:stCxn id="558" idx="6"/>
                <a:endCxn id="560" idx="2"/>
              </p:cNvCxnSpPr>
              <p:nvPr/>
            </p:nvCxnSpPr>
            <p:spPr>
              <a:xfrm flipH="1" rot="10800000">
                <a:off x="2764892" y="2790063"/>
                <a:ext cx="699300" cy="4191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574" name="Google Shape;574;gcb9f054a2c_0_509"/>
              <p:cNvCxnSpPr>
                <a:stCxn id="559" idx="5"/>
                <a:endCxn id="560" idx="1"/>
              </p:cNvCxnSpPr>
              <p:nvPr/>
            </p:nvCxnSpPr>
            <p:spPr>
              <a:xfrm>
                <a:off x="2735748" y="2256740"/>
                <a:ext cx="790500" cy="3717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575" name="Google Shape;575;gcb9f054a2c_0_509"/>
              <p:cNvCxnSpPr>
                <a:stCxn id="560" idx="5"/>
                <a:endCxn id="563" idx="0"/>
              </p:cNvCxnSpPr>
              <p:nvPr/>
            </p:nvCxnSpPr>
            <p:spPr>
              <a:xfrm>
                <a:off x="3826670" y="2951751"/>
                <a:ext cx="82500" cy="4614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576" name="Google Shape;576;gcb9f054a2c_0_509"/>
              <p:cNvCxnSpPr>
                <a:stCxn id="563" idx="3"/>
                <a:endCxn id="570" idx="7"/>
              </p:cNvCxnSpPr>
              <p:nvPr/>
            </p:nvCxnSpPr>
            <p:spPr>
              <a:xfrm flipH="1">
                <a:off x="3614269" y="3740083"/>
                <a:ext cx="168900" cy="289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577" name="Google Shape;577;gcb9f054a2c_0_509"/>
              <p:cNvCxnSpPr>
                <a:stCxn id="570" idx="4"/>
                <a:endCxn id="561" idx="0"/>
              </p:cNvCxnSpPr>
              <p:nvPr/>
            </p:nvCxnSpPr>
            <p:spPr>
              <a:xfrm>
                <a:off x="3498993" y="4328627"/>
                <a:ext cx="98700" cy="346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578" name="Google Shape;578;gcb9f054a2c_0_509"/>
              <p:cNvCxnSpPr>
                <a:stCxn id="561" idx="2"/>
                <a:endCxn id="567" idx="6"/>
              </p:cNvCxnSpPr>
              <p:nvPr/>
            </p:nvCxnSpPr>
            <p:spPr>
              <a:xfrm rot="10800000">
                <a:off x="2995155" y="4631615"/>
                <a:ext cx="468900" cy="1869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579" name="Google Shape;579;gcb9f054a2c_0_509"/>
              <p:cNvCxnSpPr>
                <a:stCxn id="567" idx="1"/>
                <a:endCxn id="565" idx="0"/>
              </p:cNvCxnSpPr>
              <p:nvPr/>
            </p:nvCxnSpPr>
            <p:spPr>
              <a:xfrm flipH="1">
                <a:off x="1904383" y="4533057"/>
                <a:ext cx="869400" cy="9597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580" name="Google Shape;580;gcb9f054a2c_0_509"/>
              <p:cNvCxnSpPr>
                <a:stCxn id="565" idx="0"/>
                <a:endCxn id="562" idx="4"/>
              </p:cNvCxnSpPr>
              <p:nvPr/>
            </p:nvCxnSpPr>
            <p:spPr>
              <a:xfrm rot="10800000">
                <a:off x="1904491" y="4009203"/>
                <a:ext cx="0" cy="14835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581" name="Google Shape;581;gcb9f054a2c_0_509"/>
              <p:cNvCxnSpPr>
                <a:stCxn id="562" idx="1"/>
                <a:endCxn id="566" idx="5"/>
              </p:cNvCxnSpPr>
              <p:nvPr/>
            </p:nvCxnSpPr>
            <p:spPr>
              <a:xfrm rot="10800000">
                <a:off x="899730" y="3200624"/>
                <a:ext cx="927000" cy="6066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582" name="Google Shape;582;gcb9f054a2c_0_509"/>
              <p:cNvCxnSpPr>
                <a:stCxn id="562" idx="3"/>
                <a:endCxn id="568" idx="7"/>
              </p:cNvCxnSpPr>
              <p:nvPr/>
            </p:nvCxnSpPr>
            <p:spPr>
              <a:xfrm flipH="1">
                <a:off x="1216530" y="3974596"/>
                <a:ext cx="610200" cy="568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583" name="Google Shape;583;gcb9f054a2c_0_509"/>
              <p:cNvCxnSpPr>
                <a:stCxn id="567" idx="5"/>
                <a:endCxn id="569" idx="0"/>
              </p:cNvCxnSpPr>
              <p:nvPr/>
            </p:nvCxnSpPr>
            <p:spPr>
              <a:xfrm>
                <a:off x="2957098" y="4730339"/>
                <a:ext cx="224700" cy="3624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grpSp>
        <p:sp>
          <p:nvSpPr>
            <p:cNvPr id="584" name="Google Shape;584;gcb9f054a2c_0_509"/>
            <p:cNvSpPr txBox="1"/>
            <p:nvPr/>
          </p:nvSpPr>
          <p:spPr>
            <a:xfrm>
              <a:off x="1640456" y="6164718"/>
              <a:ext cx="1108800" cy="402900"/>
            </a:xfrm>
            <a:prstGeom prst="rect">
              <a:avLst/>
            </a:prstGeom>
            <a:solidFill>
              <a:srgbClr val="CCFFC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Before RL</a:t>
              </a:r>
              <a:endParaRPr sz="1600">
                <a:solidFill>
                  <a:srgbClr val="000000"/>
                </a:solidFill>
                <a:latin typeface="Calibri"/>
                <a:ea typeface="Calibri"/>
                <a:cs typeface="Calibri"/>
                <a:sym typeface="Calibri"/>
              </a:endParaRPr>
            </a:p>
          </p:txBody>
        </p:sp>
        <p:sp>
          <p:nvSpPr>
            <p:cNvPr id="585" name="Google Shape;585;gcb9f054a2c_0_509"/>
            <p:cNvSpPr txBox="1"/>
            <p:nvPr/>
          </p:nvSpPr>
          <p:spPr>
            <a:xfrm>
              <a:off x="6394886" y="6214340"/>
              <a:ext cx="957600" cy="402900"/>
            </a:xfrm>
            <a:prstGeom prst="rect">
              <a:avLst/>
            </a:prstGeom>
            <a:solidFill>
              <a:srgbClr val="CCFFC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After RL</a:t>
              </a:r>
              <a:endParaRPr sz="1600">
                <a:solidFill>
                  <a:srgbClr val="000000"/>
                </a:solidFill>
                <a:latin typeface="Calibri"/>
                <a:ea typeface="Calibri"/>
                <a:cs typeface="Calibri"/>
                <a:sym typeface="Calibri"/>
              </a:endParaRPr>
            </a:p>
          </p:txBody>
        </p:sp>
      </p:grpSp>
      <p:sp>
        <p:nvSpPr>
          <p:cNvPr id="586" name="Google Shape;586;gcb9f054a2c_0_509"/>
          <p:cNvSpPr txBox="1"/>
          <p:nvPr/>
        </p:nvSpPr>
        <p:spPr>
          <a:xfrm>
            <a:off x="1218845" y="6066561"/>
            <a:ext cx="7193700" cy="369300"/>
          </a:xfrm>
          <a:prstGeom prst="rect">
            <a:avLst/>
          </a:prstGeom>
          <a:solidFill>
            <a:srgbClr val="CCFFC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After RL, no matter where you are, you know which way to go to the Goal!</a:t>
            </a:r>
            <a:endParaRPr sz="1800">
              <a:solidFill>
                <a:srgbClr val="000000"/>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cb9f054a2c_0_5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lang="en-US">
                <a:solidFill>
                  <a:srgbClr val="000000"/>
                </a:solidFill>
              </a:rPr>
              <a:t>Reinforcement Learning (Key Ideas)</a:t>
            </a:r>
            <a:endParaRPr>
              <a:solidFill>
                <a:srgbClr val="000000"/>
              </a:solidFill>
            </a:endParaRPr>
          </a:p>
        </p:txBody>
      </p:sp>
      <p:sp>
        <p:nvSpPr>
          <p:cNvPr id="592" name="Google Shape;592;gcb9f054a2c_0_573"/>
          <p:cNvSpPr txBox="1"/>
          <p:nvPr>
            <p:ph idx="1" type="body"/>
          </p:nvPr>
        </p:nvSpPr>
        <p:spPr>
          <a:xfrm>
            <a:off x="457199" y="1600200"/>
            <a:ext cx="8442000" cy="4526100"/>
          </a:xfrm>
          <a:prstGeom prst="rect">
            <a:avLst/>
          </a:prstGeom>
          <a:noFill/>
          <a:ln>
            <a:noFill/>
          </a:ln>
        </p:spPr>
        <p:txBody>
          <a:bodyPr anchorCtr="0" anchor="t" bIns="45700" lIns="91425" spcFirstLastPara="1" rIns="91425" wrap="square" tIns="45700">
            <a:normAutofit lnSpcReduction="20000"/>
          </a:bodyPr>
          <a:lstStyle/>
          <a:p>
            <a:pPr indent="-342900" lvl="0" marL="342900" rtl="0" algn="l">
              <a:spcBef>
                <a:spcPts val="0"/>
              </a:spcBef>
              <a:spcAft>
                <a:spcPts val="0"/>
              </a:spcAft>
              <a:buClr>
                <a:srgbClr val="000000"/>
              </a:buClr>
              <a:buSzPts val="2300"/>
              <a:buChar char="•"/>
            </a:pPr>
            <a:r>
              <a:rPr lang="en-US" sz="2300">
                <a:solidFill>
                  <a:srgbClr val="000000"/>
                </a:solidFill>
              </a:rPr>
              <a:t>Can the agent still learn the optimal policy? </a:t>
            </a:r>
            <a:endParaRPr/>
          </a:p>
          <a:p>
            <a:pPr indent="-285750" lvl="1" marL="742950" rtl="0" algn="l">
              <a:spcBef>
                <a:spcPts val="380"/>
              </a:spcBef>
              <a:spcAft>
                <a:spcPts val="0"/>
              </a:spcAft>
              <a:buClr>
                <a:srgbClr val="000000"/>
              </a:buClr>
              <a:buSzPts val="1900"/>
              <a:buChar char="–"/>
            </a:pPr>
            <a:r>
              <a:rPr lang="en-US" sz="1900">
                <a:solidFill>
                  <a:srgbClr val="000000"/>
                </a:solidFill>
              </a:rPr>
              <a:t>When it knows only the states S and actions A, but not the transition model P(s,a,s’) and/or reward function R(s,a,s’)</a:t>
            </a:r>
            <a:endParaRPr/>
          </a:p>
          <a:p>
            <a:pPr indent="-342900" lvl="0" marL="342900" rtl="0" algn="l">
              <a:spcBef>
                <a:spcPts val="460"/>
              </a:spcBef>
              <a:spcAft>
                <a:spcPts val="0"/>
              </a:spcAft>
              <a:buClr>
                <a:srgbClr val="000000"/>
              </a:buClr>
              <a:buSzPts val="2300"/>
              <a:buChar char="•"/>
            </a:pPr>
            <a:r>
              <a:rPr lang="en-US" sz="2300">
                <a:solidFill>
                  <a:srgbClr val="000000"/>
                </a:solidFill>
              </a:rPr>
              <a:t>Try an action on a state of the environment, and get a “sample” that includes (s, a, s’, r) and maybe U:</a:t>
            </a:r>
            <a:endParaRPr sz="2300">
              <a:solidFill>
                <a:srgbClr val="000000"/>
              </a:solidFill>
            </a:endParaRPr>
          </a:p>
          <a:p>
            <a:pPr indent="-285750" lvl="1" marL="742950" rtl="0" algn="l">
              <a:spcBef>
                <a:spcPts val="460"/>
              </a:spcBef>
              <a:spcAft>
                <a:spcPts val="0"/>
              </a:spcAft>
              <a:buClr>
                <a:srgbClr val="000000"/>
              </a:buClr>
              <a:buSzPts val="2300"/>
              <a:buChar char="–"/>
            </a:pPr>
            <a:r>
              <a:rPr lang="en-US" sz="2300">
                <a:solidFill>
                  <a:srgbClr val="000000"/>
                </a:solidFill>
              </a:rPr>
              <a:t>A state transition (s,a)🡪s’ </a:t>
            </a:r>
            <a:endParaRPr/>
          </a:p>
          <a:p>
            <a:pPr indent="-285750" lvl="1" marL="742950" rtl="0" algn="l">
              <a:spcBef>
                <a:spcPts val="460"/>
              </a:spcBef>
              <a:spcAft>
                <a:spcPts val="0"/>
              </a:spcAft>
              <a:buClr>
                <a:srgbClr val="000000"/>
              </a:buClr>
              <a:buSzPts val="2300"/>
              <a:buChar char="–"/>
            </a:pPr>
            <a:r>
              <a:rPr lang="en-US" sz="2300">
                <a:solidFill>
                  <a:srgbClr val="000000"/>
                </a:solidFill>
              </a:rPr>
              <a:t>A reward received for the action r = R(s, a, s’) </a:t>
            </a:r>
            <a:endParaRPr/>
          </a:p>
          <a:p>
            <a:pPr indent="-285750" lvl="1" marL="742950" rtl="0" algn="l">
              <a:spcBef>
                <a:spcPts val="460"/>
              </a:spcBef>
              <a:spcAft>
                <a:spcPts val="0"/>
              </a:spcAft>
              <a:buClr>
                <a:srgbClr val="000000"/>
              </a:buClr>
              <a:buSzPts val="2300"/>
              <a:buChar char="–"/>
            </a:pPr>
            <a:r>
              <a:rPr lang="en-US" sz="2300">
                <a:solidFill>
                  <a:srgbClr val="000000"/>
                </a:solidFill>
              </a:rPr>
              <a:t>And maybe the utility value of the next state U(s’)</a:t>
            </a:r>
            <a:endParaRPr/>
          </a:p>
          <a:p>
            <a:pPr indent="-342900" lvl="0" marL="342900" rtl="0" algn="l">
              <a:spcBef>
                <a:spcPts val="460"/>
              </a:spcBef>
              <a:spcAft>
                <a:spcPts val="0"/>
              </a:spcAft>
              <a:buClr>
                <a:srgbClr val="000000"/>
              </a:buClr>
              <a:buSzPts val="2300"/>
              <a:buChar char="•"/>
            </a:pPr>
            <a:r>
              <a:rPr lang="en-US" sz="2300">
                <a:solidFill>
                  <a:srgbClr val="000000"/>
                </a:solidFill>
              </a:rPr>
              <a:t>Objective: Try different actions in states to discover an optimal policy π(s)=a and eventually tells the agent which action will lead to the most rewarding states</a:t>
            </a:r>
            <a:endParaRPr/>
          </a:p>
          <a:p>
            <a:pPr indent="-139700" lvl="0" marL="342900" rtl="0" algn="l">
              <a:spcBef>
                <a:spcPts val="640"/>
              </a:spcBef>
              <a:spcAft>
                <a:spcPts val="0"/>
              </a:spcAft>
              <a:buClr>
                <a:schemeClr val="dk1"/>
              </a:buClr>
              <a:buSzPts val="3200"/>
              <a:buNone/>
            </a:pPr>
            <a:r>
              <a:t/>
            </a:r>
            <a:endParaRPr>
              <a:solidFill>
                <a:srgbClr val="00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cb9f054a2c_0_5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b="1" lang="en-US">
                <a:solidFill>
                  <a:srgbClr val="000000"/>
                </a:solidFill>
              </a:rPr>
              <a:t>How to Explore the State Space</a:t>
            </a:r>
            <a:endParaRPr b="1">
              <a:solidFill>
                <a:srgbClr val="000000"/>
              </a:solidFill>
            </a:endParaRPr>
          </a:p>
        </p:txBody>
      </p:sp>
      <p:sp>
        <p:nvSpPr>
          <p:cNvPr id="598" name="Google Shape;598;gcb9f054a2c_0_578"/>
          <p:cNvSpPr txBox="1"/>
          <p:nvPr>
            <p:ph idx="1" type="body"/>
          </p:nvPr>
        </p:nvSpPr>
        <p:spPr>
          <a:xfrm>
            <a:off x="228599" y="1676400"/>
            <a:ext cx="8634300" cy="45261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rgbClr val="000000"/>
              </a:buClr>
              <a:buSzPct val="100000"/>
              <a:buChar char="•"/>
            </a:pPr>
            <a:r>
              <a:rPr lang="en-US">
                <a:solidFill>
                  <a:srgbClr val="000000"/>
                </a:solidFill>
              </a:rPr>
              <a:t>Visit different states to discover a policy </a:t>
            </a:r>
            <a:br>
              <a:rPr lang="en-US">
                <a:solidFill>
                  <a:srgbClr val="000000"/>
                </a:solidFill>
              </a:rPr>
            </a:br>
            <a:r>
              <a:rPr lang="en-US">
                <a:solidFill>
                  <a:srgbClr val="000000"/>
                </a:solidFill>
              </a:rPr>
              <a:t>and improve it</a:t>
            </a:r>
            <a:endParaRPr/>
          </a:p>
          <a:p>
            <a:pPr indent="-285750" lvl="1" marL="742950" rtl="0" algn="l">
              <a:spcBef>
                <a:spcPts val="518"/>
              </a:spcBef>
              <a:spcAft>
                <a:spcPts val="0"/>
              </a:spcAft>
              <a:buClr>
                <a:srgbClr val="000000"/>
              </a:buClr>
              <a:buSzPct val="100000"/>
              <a:buChar char="–"/>
            </a:pPr>
            <a:r>
              <a:rPr lang="en-US">
                <a:solidFill>
                  <a:srgbClr val="000000"/>
                </a:solidFill>
              </a:rPr>
              <a:t>Numerous strategies</a:t>
            </a:r>
            <a:endParaRPr/>
          </a:p>
          <a:p>
            <a:pPr indent="-285750" lvl="1" marL="742950" rtl="0" algn="l">
              <a:spcBef>
                <a:spcPts val="518"/>
              </a:spcBef>
              <a:spcAft>
                <a:spcPts val="0"/>
              </a:spcAft>
              <a:buClr>
                <a:srgbClr val="000000"/>
              </a:buClr>
              <a:buSzPct val="100000"/>
              <a:buChar char="–"/>
            </a:pPr>
            <a:r>
              <a:rPr lang="en-US">
                <a:solidFill>
                  <a:srgbClr val="000000"/>
                </a:solidFill>
              </a:rPr>
              <a:t>A simple strategy is executing actions randomly</a:t>
            </a:r>
            <a:endParaRPr/>
          </a:p>
          <a:p>
            <a:pPr indent="-228600" lvl="2" marL="1143000" rtl="0" algn="l">
              <a:spcBef>
                <a:spcPts val="444"/>
              </a:spcBef>
              <a:spcAft>
                <a:spcPts val="0"/>
              </a:spcAft>
              <a:buClr>
                <a:srgbClr val="000000"/>
              </a:buClr>
              <a:buSzPct val="100000"/>
              <a:buChar char="•"/>
            </a:pPr>
            <a:r>
              <a:rPr lang="en-US">
                <a:solidFill>
                  <a:srgbClr val="000000"/>
                </a:solidFill>
              </a:rPr>
              <a:t>Initially there is no policy, but random actions eventually discover a policy</a:t>
            </a:r>
            <a:endParaRPr/>
          </a:p>
          <a:p>
            <a:pPr indent="-228600" lvl="2" marL="1143000" rtl="0" algn="l">
              <a:spcBef>
                <a:spcPts val="444"/>
              </a:spcBef>
              <a:spcAft>
                <a:spcPts val="0"/>
              </a:spcAft>
              <a:buClr>
                <a:srgbClr val="000000"/>
              </a:buClr>
              <a:buSzPct val="100000"/>
              <a:buChar char="•"/>
            </a:pPr>
            <a:r>
              <a:rPr lang="en-US">
                <a:solidFill>
                  <a:srgbClr val="000000"/>
                </a:solidFill>
              </a:rPr>
              <a:t>At every time step, act randomly with a probability (for exploration), otherwise, follow the current policy π(s)=a</a:t>
            </a:r>
            <a:endParaRPr/>
          </a:p>
          <a:p>
            <a:pPr indent="-228600" lvl="3" marL="1600200" rtl="0" algn="l">
              <a:spcBef>
                <a:spcPts val="370"/>
              </a:spcBef>
              <a:spcAft>
                <a:spcPts val="0"/>
              </a:spcAft>
              <a:buClr>
                <a:srgbClr val="000000"/>
              </a:buClr>
              <a:buSzPct val="100000"/>
              <a:buChar char="–"/>
            </a:pPr>
            <a:r>
              <a:rPr lang="en-US">
                <a:solidFill>
                  <a:srgbClr val="000000"/>
                </a:solidFill>
              </a:rPr>
              <a:t>The random action may causes unnecessary action execution when the optimal policy is already discovered</a:t>
            </a:r>
            <a:endParaRPr/>
          </a:p>
          <a:p>
            <a:pPr indent="-228600" lvl="3" marL="1600200" rtl="0" algn="l">
              <a:spcBef>
                <a:spcPts val="370"/>
              </a:spcBef>
              <a:spcAft>
                <a:spcPts val="0"/>
              </a:spcAft>
              <a:buClr>
                <a:srgbClr val="000000"/>
              </a:buClr>
              <a:buSzPct val="100000"/>
              <a:buChar char="–"/>
            </a:pPr>
            <a:r>
              <a:rPr lang="en-US">
                <a:solidFill>
                  <a:srgbClr val="000000"/>
                </a:solidFill>
              </a:rPr>
              <a:t>One solution is to lower the probability of selecting a random action over time (reduce the “temperature”)</a:t>
            </a:r>
            <a:endParaRPr>
              <a:solidFill>
                <a:srgbClr val="000000"/>
              </a:solidFill>
            </a:endParaRPr>
          </a:p>
          <a:p>
            <a:pPr indent="-277177" lvl="1" marL="742950" rtl="0" algn="l">
              <a:spcBef>
                <a:spcPts val="370"/>
              </a:spcBef>
              <a:spcAft>
                <a:spcPts val="0"/>
              </a:spcAft>
              <a:buClr>
                <a:srgbClr val="000000"/>
              </a:buClr>
              <a:buSzPct val="64285"/>
              <a:buChar char="–"/>
            </a:pPr>
            <a:r>
              <a:rPr lang="en-US">
                <a:solidFill>
                  <a:srgbClr val="000000"/>
                </a:solidFill>
              </a:rPr>
              <a:t>We clearly see connections to potential strategies seen in the Multi-Armed Bandit problem!</a:t>
            </a:r>
            <a:endParaRPr>
              <a:solidFill>
                <a:srgbClr val="000000"/>
              </a:solidFill>
            </a:endParaRPr>
          </a:p>
        </p:txBody>
      </p:sp>
      <p:pic>
        <p:nvPicPr>
          <p:cNvPr id="599" name="Google Shape;599;gcb9f054a2c_0_578"/>
          <p:cNvPicPr preferRelativeResize="0"/>
          <p:nvPr/>
        </p:nvPicPr>
        <p:blipFill rotWithShape="1">
          <a:blip r:embed="rId3">
            <a:alphaModFix/>
          </a:blip>
          <a:srcRect b="0" l="0" r="0" t="0"/>
          <a:stretch/>
        </p:blipFill>
        <p:spPr>
          <a:xfrm>
            <a:off x="7367575" y="1265988"/>
            <a:ext cx="1776413" cy="177641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cb9f054a2c_0_5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b="1" lang="en-US">
                <a:solidFill>
                  <a:srgbClr val="000000"/>
                </a:solidFill>
              </a:rPr>
              <a:t>Reinforcement Learning</a:t>
            </a:r>
            <a:endParaRPr b="1">
              <a:solidFill>
                <a:srgbClr val="000000"/>
              </a:solidFill>
            </a:endParaRPr>
          </a:p>
        </p:txBody>
      </p:sp>
      <p:sp>
        <p:nvSpPr>
          <p:cNvPr id="605" name="Google Shape;605;gcb9f054a2c_0_58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fontScale="70000" lnSpcReduction="20000"/>
          </a:bodyPr>
          <a:lstStyle/>
          <a:p>
            <a:pPr indent="-297180" lvl="0" marL="342900" rtl="0" algn="l">
              <a:spcBef>
                <a:spcPts val="0"/>
              </a:spcBef>
              <a:spcAft>
                <a:spcPts val="0"/>
              </a:spcAft>
              <a:buClr>
                <a:srgbClr val="000000"/>
              </a:buClr>
              <a:buSzPct val="100000"/>
              <a:buChar char="•"/>
            </a:pPr>
            <a:r>
              <a:rPr lang="en-US">
                <a:solidFill>
                  <a:srgbClr val="000000"/>
                </a:solidFill>
              </a:rPr>
              <a:t>Objective: Learn the optimal policy π*(s)=a</a:t>
            </a:r>
            <a:endParaRPr/>
          </a:p>
          <a:p>
            <a:pPr indent="-297180" lvl="0" marL="342900" rtl="0" algn="l">
              <a:spcBef>
                <a:spcPts val="592"/>
              </a:spcBef>
              <a:spcAft>
                <a:spcPts val="0"/>
              </a:spcAft>
              <a:buClr>
                <a:srgbClr val="000000"/>
              </a:buClr>
              <a:buSzPct val="100000"/>
              <a:buChar char="•"/>
            </a:pPr>
            <a:r>
              <a:rPr lang="en-US">
                <a:solidFill>
                  <a:srgbClr val="000000"/>
                </a:solidFill>
              </a:rPr>
              <a:t>Two general classes of algorithms:</a:t>
            </a:r>
            <a:endParaRPr/>
          </a:p>
          <a:p>
            <a:pPr indent="-245744" lvl="1" marL="742950" rtl="0" algn="l">
              <a:spcBef>
                <a:spcPts val="518"/>
              </a:spcBef>
              <a:spcAft>
                <a:spcPts val="0"/>
              </a:spcAft>
              <a:buClr>
                <a:srgbClr val="000000"/>
              </a:buClr>
              <a:buSzPct val="100000"/>
              <a:buChar char="–"/>
            </a:pPr>
            <a:r>
              <a:rPr b="1" lang="en-US">
                <a:solidFill>
                  <a:srgbClr val="000000"/>
                </a:solidFill>
              </a:rPr>
              <a:t>Model-based RL</a:t>
            </a:r>
            <a:endParaRPr/>
          </a:p>
          <a:p>
            <a:pPr indent="-194310" lvl="2" marL="1143000" rtl="0" algn="l">
              <a:spcBef>
                <a:spcPts val="444"/>
              </a:spcBef>
              <a:spcAft>
                <a:spcPts val="0"/>
              </a:spcAft>
              <a:buClr>
                <a:srgbClr val="000000"/>
              </a:buClr>
              <a:buSzPct val="100000"/>
              <a:buChar char="•"/>
            </a:pPr>
            <a:r>
              <a:rPr lang="en-US">
                <a:solidFill>
                  <a:srgbClr val="000000"/>
                </a:solidFill>
              </a:rPr>
              <a:t>First learn the transition model and the utility values of states, then learn the policy (e.g., policy iteration)</a:t>
            </a:r>
            <a:endParaRPr>
              <a:solidFill>
                <a:srgbClr val="000000"/>
              </a:solidFill>
            </a:endParaRPr>
          </a:p>
          <a:p>
            <a:pPr indent="-167640" lvl="2" marL="1143000" rtl="0" algn="l">
              <a:spcBef>
                <a:spcPts val="444"/>
              </a:spcBef>
              <a:spcAft>
                <a:spcPts val="0"/>
              </a:spcAft>
              <a:buClr>
                <a:srgbClr val="000000"/>
              </a:buClr>
              <a:buSzPct val="75000"/>
              <a:buChar char="•"/>
            </a:pPr>
            <a:r>
              <a:rPr lang="en-US">
                <a:solidFill>
                  <a:srgbClr val="000000"/>
                </a:solidFill>
              </a:rPr>
              <a:t>Example from chess: learn the likely moves opponents will make (transition) when you make your move (action) and the reward (whether you will eventually win, be up pieces, etc.)</a:t>
            </a:r>
            <a:endParaRPr>
              <a:solidFill>
                <a:srgbClr val="000000"/>
              </a:solidFill>
            </a:endParaRPr>
          </a:p>
          <a:p>
            <a:pPr indent="-245744" lvl="1" marL="742950" rtl="0" algn="l">
              <a:spcBef>
                <a:spcPts val="518"/>
              </a:spcBef>
              <a:spcAft>
                <a:spcPts val="0"/>
              </a:spcAft>
              <a:buClr>
                <a:srgbClr val="000000"/>
              </a:buClr>
              <a:buSzPct val="100000"/>
              <a:buChar char="–"/>
            </a:pPr>
            <a:r>
              <a:rPr lang="en-US">
                <a:solidFill>
                  <a:srgbClr val="000000"/>
                </a:solidFill>
              </a:rPr>
              <a:t>Model-free RL</a:t>
            </a:r>
            <a:endParaRPr/>
          </a:p>
          <a:p>
            <a:pPr indent="-194310" lvl="2" marL="1143000" rtl="0" algn="l">
              <a:spcBef>
                <a:spcPts val="444"/>
              </a:spcBef>
              <a:spcAft>
                <a:spcPts val="0"/>
              </a:spcAft>
              <a:buClr>
                <a:srgbClr val="000000"/>
              </a:buClr>
              <a:buSzPct val="100000"/>
              <a:buChar char="•"/>
            </a:pPr>
            <a:r>
              <a:rPr lang="en-US">
                <a:solidFill>
                  <a:srgbClr val="000000"/>
                </a:solidFill>
              </a:rPr>
              <a:t>Learn the policy without learning an explicit transition model, but by receiving “samples” from the environment</a:t>
            </a:r>
            <a:endParaRPr>
              <a:solidFill>
                <a:srgbClr val="000000"/>
              </a:solidFill>
            </a:endParaRPr>
          </a:p>
          <a:p>
            <a:pPr indent="-194310" lvl="3" marL="1600200" rtl="0" algn="l">
              <a:spcBef>
                <a:spcPts val="444"/>
              </a:spcBef>
              <a:spcAft>
                <a:spcPts val="0"/>
              </a:spcAft>
              <a:buClr>
                <a:srgbClr val="000000"/>
              </a:buClr>
              <a:buSzPct val="90000"/>
              <a:buChar char="–"/>
            </a:pPr>
            <a:r>
              <a:rPr lang="en-US">
                <a:solidFill>
                  <a:srgbClr val="000000"/>
                </a:solidFill>
              </a:rPr>
              <a:t>Example from chess: learn whether each action is beneficial or not by playing the game. Opponent’s moves are a black box.</a:t>
            </a:r>
            <a:endParaRPr>
              <a:solidFill>
                <a:srgbClr val="000000"/>
              </a:solidFill>
            </a:endParaRPr>
          </a:p>
          <a:p>
            <a:pPr indent="-194310" lvl="2" marL="1143000" rtl="0" algn="l">
              <a:spcBef>
                <a:spcPts val="444"/>
              </a:spcBef>
              <a:spcAft>
                <a:spcPts val="0"/>
              </a:spcAft>
              <a:buClr>
                <a:srgbClr val="000000"/>
              </a:buClr>
              <a:buSzPct val="100000"/>
              <a:buChar char="•"/>
            </a:pPr>
            <a:r>
              <a:rPr lang="en-US">
                <a:solidFill>
                  <a:srgbClr val="000000"/>
                </a:solidFill>
              </a:rPr>
              <a:t>Three algorithms we will learn:</a:t>
            </a:r>
            <a:endParaRPr/>
          </a:p>
          <a:p>
            <a:pPr indent="-200025" lvl="3" marL="1600200" rtl="0" algn="l">
              <a:spcBef>
                <a:spcPts val="370"/>
              </a:spcBef>
              <a:spcAft>
                <a:spcPts val="0"/>
              </a:spcAft>
              <a:buClr>
                <a:srgbClr val="000000"/>
              </a:buClr>
              <a:buSzPct val="100000"/>
              <a:buChar char="–"/>
            </a:pPr>
            <a:r>
              <a:rPr lang="en-US">
                <a:solidFill>
                  <a:srgbClr val="000000"/>
                </a:solidFill>
              </a:rPr>
              <a:t>Monte Carlo</a:t>
            </a:r>
            <a:endParaRPr/>
          </a:p>
          <a:p>
            <a:pPr indent="-200025" lvl="3" marL="1600200" rtl="0" algn="l">
              <a:spcBef>
                <a:spcPts val="370"/>
              </a:spcBef>
              <a:spcAft>
                <a:spcPts val="0"/>
              </a:spcAft>
              <a:buClr>
                <a:srgbClr val="000000"/>
              </a:buClr>
              <a:buSzPct val="100000"/>
              <a:buChar char="–"/>
            </a:pPr>
            <a:r>
              <a:rPr lang="en-US">
                <a:solidFill>
                  <a:srgbClr val="000000"/>
                </a:solidFill>
              </a:rPr>
              <a:t>Temporal Difference</a:t>
            </a:r>
            <a:endParaRPr/>
          </a:p>
          <a:p>
            <a:pPr indent="-200025" lvl="3" marL="1600200" rtl="0" algn="l">
              <a:spcBef>
                <a:spcPts val="370"/>
              </a:spcBef>
              <a:spcAft>
                <a:spcPts val="0"/>
              </a:spcAft>
              <a:buClr>
                <a:srgbClr val="000000"/>
              </a:buClr>
              <a:buSzPct val="100000"/>
              <a:buChar char="–"/>
            </a:pPr>
            <a:r>
              <a:rPr lang="en-US">
                <a:solidFill>
                  <a:srgbClr val="000000"/>
                </a:solidFill>
              </a:rPr>
              <a:t>Q-Learning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cb9f054a2c_0_5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b="1" lang="en-US">
                <a:solidFill>
                  <a:srgbClr val="000000"/>
                </a:solidFill>
              </a:rPr>
              <a:t>An Example for Model-Based RL</a:t>
            </a:r>
            <a:endParaRPr b="1">
              <a:solidFill>
                <a:srgbClr val="000000"/>
              </a:solidFill>
            </a:endParaRPr>
          </a:p>
        </p:txBody>
      </p:sp>
      <p:sp>
        <p:nvSpPr>
          <p:cNvPr id="611" name="Google Shape;611;gcb9f054a2c_0_589"/>
          <p:cNvSpPr txBox="1"/>
          <p:nvPr>
            <p:ph idx="1" type="body"/>
          </p:nvPr>
        </p:nvSpPr>
        <p:spPr>
          <a:xfrm>
            <a:off x="1072147" y="1482237"/>
            <a:ext cx="7336500" cy="2814000"/>
          </a:xfrm>
          <a:prstGeom prst="rect">
            <a:avLst/>
          </a:prstGeom>
          <a:solidFill>
            <a:srgbClr val="CCFFCC"/>
          </a:solid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rgbClr val="000000"/>
              </a:buClr>
              <a:buSzPct val="100000"/>
              <a:buChar char="•"/>
            </a:pPr>
            <a:r>
              <a:rPr lang="en-US">
                <a:solidFill>
                  <a:srgbClr val="000000"/>
                </a:solidFill>
              </a:rPr>
              <a:t>Given </a:t>
            </a:r>
            <a:endParaRPr/>
          </a:p>
          <a:p>
            <a:pPr indent="-285750" lvl="1" marL="742950" rtl="0" algn="l">
              <a:spcBef>
                <a:spcPts val="434"/>
              </a:spcBef>
              <a:spcAft>
                <a:spcPts val="0"/>
              </a:spcAft>
              <a:buClr>
                <a:srgbClr val="000000"/>
              </a:buClr>
              <a:buSzPct val="100000"/>
              <a:buChar char="–"/>
            </a:pPr>
            <a:r>
              <a:rPr lang="en-US">
                <a:solidFill>
                  <a:srgbClr val="000000"/>
                </a:solidFill>
              </a:rPr>
              <a:t>States:      </a:t>
            </a:r>
            <a:r>
              <a:rPr i="1" lang="en-US">
                <a:solidFill>
                  <a:srgbClr val="000000"/>
                </a:solidFill>
              </a:rPr>
              <a:t>s</a:t>
            </a:r>
            <a:r>
              <a:rPr baseline="-25000" lang="en-US">
                <a:solidFill>
                  <a:srgbClr val="000000"/>
                </a:solidFill>
              </a:rPr>
              <a:t>1</a:t>
            </a:r>
            <a:r>
              <a:rPr lang="en-US">
                <a:solidFill>
                  <a:srgbClr val="000000"/>
                </a:solidFill>
              </a:rPr>
              <a:t>, …, </a:t>
            </a:r>
            <a:r>
              <a:rPr i="1" lang="en-US">
                <a:solidFill>
                  <a:srgbClr val="000000"/>
                </a:solidFill>
              </a:rPr>
              <a:t>s</a:t>
            </a:r>
            <a:r>
              <a:rPr baseline="-25000" lang="en-US">
                <a:solidFill>
                  <a:srgbClr val="000000"/>
                </a:solidFill>
              </a:rPr>
              <a:t>n,</a:t>
            </a:r>
            <a:r>
              <a:rPr lang="en-US">
                <a:solidFill>
                  <a:srgbClr val="000000"/>
                </a:solidFill>
              </a:rPr>
              <a:t>      </a:t>
            </a:r>
            <a:endParaRPr/>
          </a:p>
          <a:p>
            <a:pPr indent="-285750" lvl="1" marL="742950" rtl="0" algn="l">
              <a:spcBef>
                <a:spcPts val="434"/>
              </a:spcBef>
              <a:spcAft>
                <a:spcPts val="0"/>
              </a:spcAft>
              <a:buClr>
                <a:srgbClr val="000000"/>
              </a:buClr>
              <a:buSzPct val="100000"/>
              <a:buChar char="–"/>
            </a:pPr>
            <a:r>
              <a:rPr lang="en-US">
                <a:solidFill>
                  <a:srgbClr val="000000"/>
                </a:solidFill>
              </a:rPr>
              <a:t>Actions:   </a:t>
            </a:r>
            <a:r>
              <a:rPr i="1" lang="en-US">
                <a:solidFill>
                  <a:srgbClr val="000000"/>
                </a:solidFill>
              </a:rPr>
              <a:t>a</a:t>
            </a:r>
            <a:r>
              <a:rPr baseline="-25000" lang="en-US">
                <a:solidFill>
                  <a:srgbClr val="000000"/>
                </a:solidFill>
              </a:rPr>
              <a:t>1</a:t>
            </a:r>
            <a:r>
              <a:rPr lang="en-US">
                <a:solidFill>
                  <a:srgbClr val="000000"/>
                </a:solidFill>
              </a:rPr>
              <a:t>, </a:t>
            </a:r>
            <a:r>
              <a:rPr i="1" lang="en-US">
                <a:solidFill>
                  <a:srgbClr val="000000"/>
                </a:solidFill>
              </a:rPr>
              <a:t>a</a:t>
            </a:r>
            <a:r>
              <a:rPr baseline="-25000" lang="en-US">
                <a:solidFill>
                  <a:srgbClr val="000000"/>
                </a:solidFill>
              </a:rPr>
              <a:t>2</a:t>
            </a:r>
            <a:endParaRPr>
              <a:solidFill>
                <a:srgbClr val="000000"/>
              </a:solidFill>
            </a:endParaRPr>
          </a:p>
          <a:p>
            <a:pPr indent="-285750" lvl="1" marL="742950" rtl="0" algn="l">
              <a:spcBef>
                <a:spcPts val="434"/>
              </a:spcBef>
              <a:spcAft>
                <a:spcPts val="0"/>
              </a:spcAft>
              <a:buClr>
                <a:srgbClr val="000000"/>
              </a:buClr>
              <a:buSzPct val="100000"/>
              <a:buChar char="–"/>
            </a:pPr>
            <a:r>
              <a:rPr lang="en-US">
                <a:solidFill>
                  <a:srgbClr val="000000"/>
                </a:solidFill>
              </a:rPr>
              <a:t>Probabilistic transition model: (assume s</a:t>
            </a:r>
            <a:r>
              <a:rPr baseline="-25000" lang="en-US">
                <a:solidFill>
                  <a:srgbClr val="000000"/>
                </a:solidFill>
              </a:rPr>
              <a:t>n+1</a:t>
            </a:r>
            <a:r>
              <a:rPr lang="en-US">
                <a:solidFill>
                  <a:srgbClr val="000000"/>
                </a:solidFill>
              </a:rPr>
              <a:t>=s</a:t>
            </a:r>
            <a:r>
              <a:rPr baseline="-25000" lang="en-US">
                <a:solidFill>
                  <a:srgbClr val="000000"/>
                </a:solidFill>
              </a:rPr>
              <a:t>1</a:t>
            </a:r>
            <a:r>
              <a:rPr lang="en-US">
                <a:solidFill>
                  <a:srgbClr val="000000"/>
                </a:solidFill>
              </a:rPr>
              <a:t>) </a:t>
            </a:r>
            <a:endParaRPr/>
          </a:p>
          <a:p>
            <a:pPr indent="-228600" lvl="2" marL="1143000" rtl="0" algn="l">
              <a:spcBef>
                <a:spcPts val="372"/>
              </a:spcBef>
              <a:spcAft>
                <a:spcPts val="0"/>
              </a:spcAft>
              <a:buClr>
                <a:srgbClr val="000000"/>
              </a:buClr>
              <a:buSzPct val="100000"/>
              <a:buChar char="•"/>
            </a:pPr>
            <a:r>
              <a:rPr lang="en-US">
                <a:solidFill>
                  <a:srgbClr val="000000"/>
                </a:solidFill>
              </a:rPr>
              <a:t>P(s</a:t>
            </a:r>
            <a:r>
              <a:rPr baseline="-25000" lang="en-US">
                <a:solidFill>
                  <a:srgbClr val="000000"/>
                </a:solidFill>
              </a:rPr>
              <a:t>i</a:t>
            </a:r>
            <a:r>
              <a:rPr lang="en-US">
                <a:solidFill>
                  <a:srgbClr val="000000"/>
                </a:solidFill>
              </a:rPr>
              <a:t>,a</a:t>
            </a:r>
            <a:r>
              <a:rPr baseline="-25000" lang="en-US">
                <a:solidFill>
                  <a:srgbClr val="000000"/>
                </a:solidFill>
              </a:rPr>
              <a:t>1</a:t>
            </a:r>
            <a:r>
              <a:rPr lang="en-US">
                <a:solidFill>
                  <a:srgbClr val="000000"/>
                </a:solidFill>
              </a:rPr>
              <a:t>,s</a:t>
            </a:r>
            <a:r>
              <a:rPr baseline="-25000" lang="en-US">
                <a:solidFill>
                  <a:srgbClr val="000000"/>
                </a:solidFill>
              </a:rPr>
              <a:t>i+1</a:t>
            </a:r>
            <a:r>
              <a:rPr lang="en-US">
                <a:solidFill>
                  <a:srgbClr val="000000"/>
                </a:solidFill>
              </a:rPr>
              <a:t>)=0.8, P(s</a:t>
            </a:r>
            <a:r>
              <a:rPr baseline="-25000" lang="en-US">
                <a:solidFill>
                  <a:srgbClr val="000000"/>
                </a:solidFill>
              </a:rPr>
              <a:t>i</a:t>
            </a:r>
            <a:r>
              <a:rPr lang="en-US">
                <a:solidFill>
                  <a:srgbClr val="000000"/>
                </a:solidFill>
              </a:rPr>
              <a:t>,a</a:t>
            </a:r>
            <a:r>
              <a:rPr baseline="-25000" lang="en-US">
                <a:solidFill>
                  <a:srgbClr val="000000"/>
                </a:solidFill>
              </a:rPr>
              <a:t>1</a:t>
            </a:r>
            <a:r>
              <a:rPr lang="en-US">
                <a:solidFill>
                  <a:srgbClr val="000000"/>
                </a:solidFill>
              </a:rPr>
              <a:t>,s</a:t>
            </a:r>
            <a:r>
              <a:rPr baseline="-25000" lang="en-US">
                <a:solidFill>
                  <a:srgbClr val="000000"/>
                </a:solidFill>
              </a:rPr>
              <a:t>1</a:t>
            </a:r>
            <a:r>
              <a:rPr lang="en-US">
                <a:solidFill>
                  <a:srgbClr val="000000"/>
                </a:solidFill>
              </a:rPr>
              <a:t>)=0.2, P(s</a:t>
            </a:r>
            <a:r>
              <a:rPr baseline="-25000" lang="en-US">
                <a:solidFill>
                  <a:srgbClr val="000000"/>
                </a:solidFill>
              </a:rPr>
              <a:t>i</a:t>
            </a:r>
            <a:r>
              <a:rPr lang="en-US">
                <a:solidFill>
                  <a:srgbClr val="000000"/>
                </a:solidFill>
              </a:rPr>
              <a:t>,a</a:t>
            </a:r>
            <a:r>
              <a:rPr baseline="-25000" lang="en-US">
                <a:solidFill>
                  <a:srgbClr val="000000"/>
                </a:solidFill>
              </a:rPr>
              <a:t>2</a:t>
            </a:r>
            <a:r>
              <a:rPr lang="en-US">
                <a:solidFill>
                  <a:srgbClr val="000000"/>
                </a:solidFill>
              </a:rPr>
              <a:t>,s</a:t>
            </a:r>
            <a:r>
              <a:rPr baseline="-25000" lang="en-US">
                <a:solidFill>
                  <a:srgbClr val="000000"/>
                </a:solidFill>
              </a:rPr>
              <a:t>1</a:t>
            </a:r>
            <a:r>
              <a:rPr lang="en-US">
                <a:solidFill>
                  <a:srgbClr val="000000"/>
                </a:solidFill>
              </a:rPr>
              <a:t>)=0.9, P(s</a:t>
            </a:r>
            <a:r>
              <a:rPr baseline="-25000" lang="en-US">
                <a:solidFill>
                  <a:srgbClr val="000000"/>
                </a:solidFill>
              </a:rPr>
              <a:t>i</a:t>
            </a:r>
            <a:r>
              <a:rPr lang="en-US">
                <a:solidFill>
                  <a:srgbClr val="000000"/>
                </a:solidFill>
              </a:rPr>
              <a:t>,a</a:t>
            </a:r>
            <a:r>
              <a:rPr baseline="-25000" lang="en-US">
                <a:solidFill>
                  <a:srgbClr val="000000"/>
                </a:solidFill>
              </a:rPr>
              <a:t>1</a:t>
            </a:r>
            <a:r>
              <a:rPr lang="en-US">
                <a:solidFill>
                  <a:srgbClr val="000000"/>
                </a:solidFill>
              </a:rPr>
              <a:t>,s</a:t>
            </a:r>
            <a:r>
              <a:rPr baseline="-25000" lang="en-US">
                <a:solidFill>
                  <a:srgbClr val="000000"/>
                </a:solidFill>
              </a:rPr>
              <a:t>i+1</a:t>
            </a:r>
            <a:r>
              <a:rPr lang="en-US">
                <a:solidFill>
                  <a:srgbClr val="000000"/>
                </a:solidFill>
              </a:rPr>
              <a:t>)=0.1.</a:t>
            </a:r>
            <a:endParaRPr baseline="-25000">
              <a:solidFill>
                <a:srgbClr val="000000"/>
              </a:solidFill>
            </a:endParaRPr>
          </a:p>
          <a:p>
            <a:pPr indent="-285750" lvl="1" marL="742950" rtl="0" algn="l">
              <a:spcBef>
                <a:spcPts val="434"/>
              </a:spcBef>
              <a:spcAft>
                <a:spcPts val="0"/>
              </a:spcAft>
              <a:buClr>
                <a:srgbClr val="000000"/>
              </a:buClr>
              <a:buSzPct val="100000"/>
              <a:buChar char="–"/>
            </a:pPr>
            <a:r>
              <a:rPr lang="en-US">
                <a:solidFill>
                  <a:srgbClr val="000000"/>
                </a:solidFill>
              </a:rPr>
              <a:t>Reward: all R(</a:t>
            </a:r>
            <a:r>
              <a:rPr i="1" lang="en-US">
                <a:solidFill>
                  <a:srgbClr val="000000"/>
                </a:solidFill>
              </a:rPr>
              <a:t>s</a:t>
            </a:r>
            <a:r>
              <a:rPr baseline="-25000" i="1" lang="en-US">
                <a:solidFill>
                  <a:srgbClr val="000000"/>
                </a:solidFill>
              </a:rPr>
              <a:t>i</a:t>
            </a:r>
            <a:r>
              <a:rPr lang="en-US">
                <a:solidFill>
                  <a:srgbClr val="000000"/>
                </a:solidFill>
              </a:rPr>
              <a:t>, </a:t>
            </a:r>
            <a:r>
              <a:rPr i="1" lang="en-US">
                <a:solidFill>
                  <a:srgbClr val="000000"/>
                </a:solidFill>
              </a:rPr>
              <a:t>a</a:t>
            </a:r>
            <a:r>
              <a:rPr baseline="-25000" i="1" lang="en-US">
                <a:solidFill>
                  <a:srgbClr val="000000"/>
                </a:solidFill>
              </a:rPr>
              <a:t>i</a:t>
            </a:r>
            <a:r>
              <a:rPr i="1" lang="en-US">
                <a:solidFill>
                  <a:srgbClr val="000000"/>
                </a:solidFill>
              </a:rPr>
              <a:t>, s</a:t>
            </a:r>
            <a:r>
              <a:rPr baseline="-25000" lang="en-US">
                <a:solidFill>
                  <a:srgbClr val="000000"/>
                </a:solidFill>
              </a:rPr>
              <a:t>j</a:t>
            </a:r>
            <a:r>
              <a:rPr lang="en-US">
                <a:solidFill>
                  <a:srgbClr val="000000"/>
                </a:solidFill>
              </a:rPr>
              <a:t>) = 0.0, except R(</a:t>
            </a:r>
            <a:r>
              <a:rPr i="1" lang="en-US">
                <a:solidFill>
                  <a:srgbClr val="000000"/>
                </a:solidFill>
              </a:rPr>
              <a:t>s</a:t>
            </a:r>
            <a:r>
              <a:rPr baseline="-25000" lang="en-US">
                <a:solidFill>
                  <a:srgbClr val="000000"/>
                </a:solidFill>
              </a:rPr>
              <a:t>n-1</a:t>
            </a:r>
            <a:r>
              <a:rPr lang="en-US">
                <a:solidFill>
                  <a:srgbClr val="000000"/>
                </a:solidFill>
              </a:rPr>
              <a:t>, </a:t>
            </a:r>
            <a:r>
              <a:rPr i="1" lang="en-US">
                <a:solidFill>
                  <a:srgbClr val="000000"/>
                </a:solidFill>
              </a:rPr>
              <a:t>a</a:t>
            </a:r>
            <a:r>
              <a:rPr baseline="-25000" lang="en-US">
                <a:solidFill>
                  <a:srgbClr val="000000"/>
                </a:solidFill>
              </a:rPr>
              <a:t>1</a:t>
            </a:r>
            <a:r>
              <a:rPr lang="en-US">
                <a:solidFill>
                  <a:srgbClr val="000000"/>
                </a:solidFill>
              </a:rPr>
              <a:t>, </a:t>
            </a:r>
            <a:r>
              <a:rPr i="1" lang="en-US">
                <a:solidFill>
                  <a:srgbClr val="000000"/>
                </a:solidFill>
              </a:rPr>
              <a:t>s</a:t>
            </a:r>
            <a:r>
              <a:rPr baseline="-25000" lang="en-US">
                <a:solidFill>
                  <a:srgbClr val="000000"/>
                </a:solidFill>
              </a:rPr>
              <a:t>n</a:t>
            </a:r>
            <a:r>
              <a:rPr lang="en-US">
                <a:solidFill>
                  <a:srgbClr val="000000"/>
                </a:solidFill>
              </a:rPr>
              <a:t>) = 99.9</a:t>
            </a:r>
            <a:endParaRPr/>
          </a:p>
          <a:p>
            <a:pPr indent="-285750" lvl="1" marL="742950" rtl="0" algn="l">
              <a:spcBef>
                <a:spcPts val="434"/>
              </a:spcBef>
              <a:spcAft>
                <a:spcPts val="0"/>
              </a:spcAft>
              <a:buClr>
                <a:srgbClr val="000000"/>
              </a:buClr>
              <a:buSzPct val="100000"/>
              <a:buChar char="–"/>
            </a:pPr>
            <a:r>
              <a:rPr lang="en-US">
                <a:solidFill>
                  <a:srgbClr val="000000"/>
                </a:solidFill>
              </a:rPr>
              <a:t>Future discount factor: </a:t>
            </a:r>
            <a:r>
              <a:rPr lang="en-US">
                <a:solidFill>
                  <a:srgbClr val="000000"/>
                </a:solidFill>
                <a:latin typeface="Noto Sans Symbols"/>
                <a:ea typeface="Noto Sans Symbols"/>
                <a:cs typeface="Noto Sans Symbols"/>
                <a:sym typeface="Noto Sans Symbols"/>
              </a:rPr>
              <a:t>γ</a:t>
            </a:r>
            <a:r>
              <a:rPr lang="en-US">
                <a:solidFill>
                  <a:srgbClr val="000000"/>
                </a:solidFill>
              </a:rPr>
              <a:t> = 0.7</a:t>
            </a:r>
            <a:endParaRPr/>
          </a:p>
          <a:p>
            <a:pPr indent="-342900" lvl="1" marL="342900" rtl="0" algn="l">
              <a:spcBef>
                <a:spcPts val="434"/>
              </a:spcBef>
              <a:spcAft>
                <a:spcPts val="0"/>
              </a:spcAft>
              <a:buClr>
                <a:srgbClr val="000000"/>
              </a:buClr>
              <a:buSzPct val="100000"/>
              <a:buFont typeface="Arial"/>
              <a:buChar char="•"/>
            </a:pPr>
            <a:r>
              <a:rPr lang="en-US">
                <a:solidFill>
                  <a:srgbClr val="000000"/>
                </a:solidFill>
              </a:rPr>
              <a:t>Try to learn: U(</a:t>
            </a:r>
            <a:r>
              <a:rPr i="1" lang="en-US">
                <a:solidFill>
                  <a:srgbClr val="000000"/>
                </a:solidFill>
              </a:rPr>
              <a:t>s</a:t>
            </a:r>
            <a:r>
              <a:rPr baseline="-25000" lang="en-US">
                <a:solidFill>
                  <a:srgbClr val="000000"/>
                </a:solidFill>
              </a:rPr>
              <a:t>n-1</a:t>
            </a:r>
            <a:r>
              <a:rPr lang="en-US">
                <a:solidFill>
                  <a:srgbClr val="000000"/>
                </a:solidFill>
              </a:rPr>
              <a:t>), U(</a:t>
            </a:r>
            <a:r>
              <a:rPr i="1" lang="en-US">
                <a:solidFill>
                  <a:srgbClr val="000000"/>
                </a:solidFill>
              </a:rPr>
              <a:t>s</a:t>
            </a:r>
            <a:r>
              <a:rPr baseline="-25000" lang="en-US">
                <a:solidFill>
                  <a:srgbClr val="000000"/>
                </a:solidFill>
              </a:rPr>
              <a:t>n-2</a:t>
            </a:r>
            <a:r>
              <a:rPr lang="en-US">
                <a:solidFill>
                  <a:srgbClr val="000000"/>
                </a:solidFill>
              </a:rPr>
              <a:t>), U(</a:t>
            </a:r>
            <a:r>
              <a:rPr i="1" lang="en-US">
                <a:solidFill>
                  <a:srgbClr val="000000"/>
                </a:solidFill>
              </a:rPr>
              <a:t>s</a:t>
            </a:r>
            <a:r>
              <a:rPr baseline="-25000" lang="en-US">
                <a:solidFill>
                  <a:srgbClr val="000000"/>
                </a:solidFill>
              </a:rPr>
              <a:t>n-3</a:t>
            </a:r>
            <a:r>
              <a:rPr lang="en-US">
                <a:solidFill>
                  <a:srgbClr val="000000"/>
                </a:solidFill>
              </a:rPr>
              <a:t>), … and U(</a:t>
            </a:r>
            <a:r>
              <a:rPr i="1" lang="en-US">
                <a:solidFill>
                  <a:srgbClr val="000000"/>
                </a:solidFill>
              </a:rPr>
              <a:t>s</a:t>
            </a:r>
            <a:r>
              <a:rPr baseline="-25000" lang="en-US">
                <a:solidFill>
                  <a:srgbClr val="000000"/>
                </a:solidFill>
              </a:rPr>
              <a:t>2</a:t>
            </a:r>
            <a:r>
              <a:rPr lang="en-US">
                <a:solidFill>
                  <a:srgbClr val="000000"/>
                </a:solidFill>
              </a:rPr>
              <a:t>), U(</a:t>
            </a:r>
            <a:r>
              <a:rPr i="1" lang="en-US">
                <a:solidFill>
                  <a:srgbClr val="000000"/>
                </a:solidFill>
              </a:rPr>
              <a:t>s</a:t>
            </a:r>
            <a:r>
              <a:rPr baseline="-25000" lang="en-US">
                <a:solidFill>
                  <a:srgbClr val="000000"/>
                </a:solidFill>
              </a:rPr>
              <a:t>1</a:t>
            </a:r>
            <a:r>
              <a:rPr lang="en-US">
                <a:solidFill>
                  <a:srgbClr val="000000"/>
                </a:solidFill>
              </a:rPr>
              <a:t>)</a:t>
            </a:r>
            <a:endParaRPr/>
          </a:p>
        </p:txBody>
      </p:sp>
      <p:sp>
        <p:nvSpPr>
          <p:cNvPr id="612" name="Google Shape;612;gcb9f054a2c_0_58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pic>
        <p:nvPicPr>
          <p:cNvPr id="613" name="Google Shape;613;gcb9f054a2c_0_589"/>
          <p:cNvPicPr preferRelativeResize="0"/>
          <p:nvPr/>
        </p:nvPicPr>
        <p:blipFill rotWithShape="1">
          <a:blip r:embed="rId3">
            <a:alphaModFix/>
          </a:blip>
          <a:srcRect b="0" l="0" r="0" t="0"/>
          <a:stretch/>
        </p:blipFill>
        <p:spPr>
          <a:xfrm>
            <a:off x="1256631" y="4419600"/>
            <a:ext cx="6960937" cy="1936750"/>
          </a:xfrm>
          <a:prstGeom prst="rect">
            <a:avLst/>
          </a:prstGeom>
          <a:solidFill>
            <a:schemeClr val="dk1"/>
          </a:solidFill>
          <a:ln>
            <a:noFill/>
          </a:ln>
        </p:spPr>
      </p:pic>
      <p:sp>
        <p:nvSpPr>
          <p:cNvPr id="614" name="Google Shape;614;gcb9f054a2c_0_589"/>
          <p:cNvSpPr txBox="1"/>
          <p:nvPr/>
        </p:nvSpPr>
        <p:spPr>
          <a:xfrm>
            <a:off x="6944165" y="6100693"/>
            <a:ext cx="594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99.9</a:t>
            </a:r>
            <a:endParaRPr sz="1800">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cb9f054a2c_0_22"/>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Questions To Think About</a:t>
            </a:r>
            <a:endParaRPr/>
          </a:p>
        </p:txBody>
      </p:sp>
      <p:sp>
        <p:nvSpPr>
          <p:cNvPr id="127" name="Google Shape;127;gcb9f054a2c_0_22"/>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Is raw text all we need to teach a model?</a:t>
            </a:r>
            <a:endParaRPr/>
          </a:p>
          <a:p>
            <a:pPr indent="-342900" lvl="0" marL="457200" rtl="0" algn="l">
              <a:spcBef>
                <a:spcPts val="0"/>
              </a:spcBef>
              <a:spcAft>
                <a:spcPts val="0"/>
              </a:spcAft>
              <a:buSzPts val="1800"/>
              <a:buChar char="•"/>
            </a:pPr>
            <a:r>
              <a:rPr lang="en-US"/>
              <a:t>“The Nile is the longest river…”</a:t>
            </a:r>
            <a:endParaRPr/>
          </a:p>
          <a:p>
            <a:pPr indent="-342900" lvl="1" marL="914400" rtl="0" algn="l">
              <a:spcBef>
                <a:spcPts val="0"/>
              </a:spcBef>
              <a:spcAft>
                <a:spcPts val="0"/>
              </a:spcAft>
              <a:buSzPts val="1800"/>
              <a:buChar char="–"/>
            </a:pPr>
            <a:r>
              <a:rPr lang="en-US"/>
              <a:t>what happens if you know all the text in the world...</a:t>
            </a:r>
            <a:endParaRPr/>
          </a:p>
          <a:p>
            <a:pPr indent="-342900" lvl="1" marL="914400" rtl="0" algn="l">
              <a:spcBef>
                <a:spcPts val="0"/>
              </a:spcBef>
              <a:spcAft>
                <a:spcPts val="0"/>
              </a:spcAft>
              <a:buSzPts val="1800"/>
              <a:buChar char="–"/>
            </a:pPr>
            <a:r>
              <a:rPr lang="en-US"/>
              <a:t>and therefore lexicon, </a:t>
            </a:r>
            <a:r>
              <a:rPr lang="en-US"/>
              <a:t>grammar</a:t>
            </a:r>
            <a:r>
              <a:rPr lang="en-US"/>
              <a:t>, …</a:t>
            </a:r>
            <a:endParaRPr/>
          </a:p>
          <a:p>
            <a:pPr indent="-342900" lvl="1" marL="914400" rtl="0" algn="l">
              <a:spcBef>
                <a:spcPts val="0"/>
              </a:spcBef>
              <a:spcAft>
                <a:spcPts val="0"/>
              </a:spcAft>
              <a:buSzPts val="1800"/>
              <a:buChar char="–"/>
            </a:pPr>
            <a:r>
              <a:rPr lang="en-US"/>
              <a:t>Can you make *sense* of language?</a:t>
            </a:r>
            <a:endParaRPr/>
          </a:p>
          <a:p>
            <a:pPr indent="-342900" lvl="0" marL="457200" rtl="0" algn="l">
              <a:spcBef>
                <a:spcPts val="0"/>
              </a:spcBef>
              <a:spcAft>
                <a:spcPts val="0"/>
              </a:spcAft>
              <a:buSzPts val="1800"/>
              <a:buChar char="•"/>
            </a:pPr>
            <a:r>
              <a:rPr lang="en-US"/>
              <a:t>If not, how might you teach AI meaning in language?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cb9f054a2c_0_5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b="1" lang="en-US">
                <a:solidFill>
                  <a:srgbClr val="000000"/>
                </a:solidFill>
              </a:rPr>
              <a:t>Model-Based RL</a:t>
            </a:r>
            <a:endParaRPr b="1">
              <a:solidFill>
                <a:srgbClr val="000000"/>
              </a:solidFill>
            </a:endParaRPr>
          </a:p>
        </p:txBody>
      </p:sp>
      <p:sp>
        <p:nvSpPr>
          <p:cNvPr id="620" name="Google Shape;620;gcb9f054a2c_0_597"/>
          <p:cNvSpPr txBox="1"/>
          <p:nvPr>
            <p:ph idx="1" type="body"/>
          </p:nvPr>
        </p:nvSpPr>
        <p:spPr>
          <a:xfrm>
            <a:off x="348989" y="1600201"/>
            <a:ext cx="8337900" cy="1908300"/>
          </a:xfrm>
          <a:prstGeom prst="rect">
            <a:avLst/>
          </a:prstGeom>
          <a:noFill/>
          <a:ln>
            <a:noFill/>
          </a:ln>
        </p:spPr>
        <p:txBody>
          <a:bodyPr anchorCtr="0" anchor="t" bIns="45700" lIns="91425" spcFirstLastPara="1" rIns="91425" wrap="square" tIns="45700">
            <a:normAutofit fontScale="77500" lnSpcReduction="10000"/>
          </a:bodyPr>
          <a:lstStyle/>
          <a:p>
            <a:pPr indent="-342900" lvl="0" marL="342900" rtl="0" algn="l">
              <a:spcBef>
                <a:spcPts val="0"/>
              </a:spcBef>
              <a:spcAft>
                <a:spcPts val="0"/>
              </a:spcAft>
              <a:buClr>
                <a:schemeClr val="dk1"/>
              </a:buClr>
              <a:buSzPct val="100000"/>
              <a:buChar char="•"/>
            </a:pPr>
            <a:r>
              <a:rPr lang="en-US"/>
              <a:t>Learn an approximate model based on random actions</a:t>
            </a:r>
            <a:endParaRPr/>
          </a:p>
          <a:p>
            <a:pPr indent="-285750" lvl="1" marL="742950" rtl="0" algn="l">
              <a:spcBef>
                <a:spcPts val="434"/>
              </a:spcBef>
              <a:spcAft>
                <a:spcPts val="0"/>
              </a:spcAft>
              <a:buClr>
                <a:schemeClr val="dk1"/>
              </a:buClr>
              <a:buSzPct val="100000"/>
              <a:buChar char="–"/>
            </a:pPr>
            <a:r>
              <a:rPr lang="en-US"/>
              <a:t>From a state s, count outcomes of s’ for each (s, a)</a:t>
            </a:r>
            <a:endParaRPr/>
          </a:p>
          <a:p>
            <a:pPr indent="-285750" lvl="1" marL="742950" rtl="0" algn="l">
              <a:spcBef>
                <a:spcPts val="434"/>
              </a:spcBef>
              <a:spcAft>
                <a:spcPts val="0"/>
              </a:spcAft>
              <a:buClr>
                <a:schemeClr val="dk1"/>
              </a:buClr>
              <a:buSzPct val="100000"/>
              <a:buChar char="–"/>
            </a:pPr>
            <a:r>
              <a:rPr lang="en-US"/>
              <a:t>Normalize to give an estimate of P(s, a, s’)</a:t>
            </a:r>
            <a:endParaRPr/>
          </a:p>
          <a:p>
            <a:pPr indent="-285750" lvl="1" marL="742950" rtl="0" algn="l">
              <a:spcBef>
                <a:spcPts val="434"/>
              </a:spcBef>
              <a:spcAft>
                <a:spcPts val="0"/>
              </a:spcAft>
              <a:buClr>
                <a:schemeClr val="dk1"/>
              </a:buClr>
              <a:buSzPct val="100000"/>
              <a:buChar char="–"/>
            </a:pPr>
            <a:r>
              <a:rPr lang="en-US"/>
              <a:t>Learn state utility U(s) from rewards R(s, a, s’) when encountered</a:t>
            </a:r>
            <a:endParaRPr/>
          </a:p>
          <a:p>
            <a:pPr indent="-285750" lvl="1" marL="742950" rtl="0" algn="l">
              <a:spcBef>
                <a:spcPts val="434"/>
              </a:spcBef>
              <a:spcAft>
                <a:spcPts val="0"/>
              </a:spcAft>
              <a:buClr>
                <a:schemeClr val="dk1"/>
              </a:buClr>
              <a:buSzPct val="100000"/>
              <a:buChar char="–"/>
            </a:pPr>
            <a:r>
              <a:rPr lang="en-US"/>
              <a:t>Learn a policy (e.g., policy iteration) and solve the MDP</a:t>
            </a:r>
            <a:endParaRPr/>
          </a:p>
        </p:txBody>
      </p:sp>
      <p:pic>
        <p:nvPicPr>
          <p:cNvPr id="621" name="Google Shape;621;gcb9f054a2c_0_597"/>
          <p:cNvPicPr preferRelativeResize="0"/>
          <p:nvPr/>
        </p:nvPicPr>
        <p:blipFill rotWithShape="1">
          <a:blip r:embed="rId3">
            <a:alphaModFix/>
          </a:blip>
          <a:srcRect b="0" l="0" r="0" t="0"/>
          <a:stretch/>
        </p:blipFill>
        <p:spPr>
          <a:xfrm>
            <a:off x="4581324" y="3712499"/>
            <a:ext cx="3859235" cy="2641082"/>
          </a:xfrm>
          <a:prstGeom prst="rect">
            <a:avLst/>
          </a:prstGeom>
          <a:noFill/>
          <a:ln cap="flat" cmpd="sng" w="9525">
            <a:solidFill>
              <a:srgbClr val="0000FF"/>
            </a:solidFill>
            <a:prstDash val="solid"/>
            <a:round/>
            <a:headEnd len="sm" w="sm" type="none"/>
            <a:tailEnd len="sm" w="sm" type="none"/>
          </a:ln>
        </p:spPr>
      </p:pic>
      <p:sp>
        <p:nvSpPr>
          <p:cNvPr id="622" name="Google Shape;622;gcb9f054a2c_0_597"/>
          <p:cNvSpPr/>
          <p:nvPr/>
        </p:nvSpPr>
        <p:spPr>
          <a:xfrm>
            <a:off x="7539438" y="3135086"/>
            <a:ext cx="640800" cy="1086900"/>
          </a:xfrm>
          <a:prstGeom prst="curvedLeftArrow">
            <a:avLst>
              <a:gd fmla="val 25000" name="adj1"/>
              <a:gd fmla="val 50000" name="adj2"/>
              <a:gd fmla="val 25000" name="adj3"/>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623" name="Google Shape;623;gcb9f054a2c_0_597"/>
          <p:cNvPicPr preferRelativeResize="0"/>
          <p:nvPr/>
        </p:nvPicPr>
        <p:blipFill rotWithShape="1">
          <a:blip r:embed="rId4">
            <a:alphaModFix/>
          </a:blip>
          <a:srcRect b="0" l="0" r="0" t="0"/>
          <a:stretch/>
        </p:blipFill>
        <p:spPr>
          <a:xfrm>
            <a:off x="573295" y="3712498"/>
            <a:ext cx="3670922" cy="2709734"/>
          </a:xfrm>
          <a:prstGeom prst="rect">
            <a:avLst/>
          </a:prstGeom>
          <a:noFill/>
          <a:ln cap="flat" cmpd="sng" w="19050">
            <a:solidFill>
              <a:srgbClr val="4F81BD"/>
            </a:solidFill>
            <a:prstDash val="solid"/>
            <a:round/>
            <a:headEnd len="sm" w="sm" type="none"/>
            <a:tailEnd len="sm" w="sm" type="none"/>
          </a:ln>
        </p:spPr>
      </p:pic>
      <p:sp>
        <p:nvSpPr>
          <p:cNvPr id="624" name="Google Shape;624;gcb9f054a2c_0_597"/>
          <p:cNvSpPr/>
          <p:nvPr/>
        </p:nvSpPr>
        <p:spPr>
          <a:xfrm>
            <a:off x="240255" y="2814712"/>
            <a:ext cx="560700" cy="1270200"/>
          </a:xfrm>
          <a:prstGeom prst="curvedRightArrow">
            <a:avLst>
              <a:gd fmla="val 25000" name="adj1"/>
              <a:gd fmla="val 50000" name="adj2"/>
              <a:gd fmla="val 25000" name="adj3"/>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cb9f054a2c_0_60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0000"/>
              </a:buClr>
              <a:buSzPct val="122222"/>
              <a:buFont typeface="Calibri"/>
              <a:buNone/>
            </a:pPr>
            <a:r>
              <a:rPr b="1" lang="en-US">
                <a:solidFill>
                  <a:srgbClr val="000000"/>
                </a:solidFill>
              </a:rPr>
              <a:t>State Utility Value Iteration (review)</a:t>
            </a:r>
            <a:br>
              <a:rPr b="1" lang="en-US">
                <a:solidFill>
                  <a:srgbClr val="000000"/>
                </a:solidFill>
              </a:rPr>
            </a:br>
            <a:r>
              <a:rPr lang="en-US" sz="3600">
                <a:solidFill>
                  <a:srgbClr val="000000"/>
                </a:solidFill>
              </a:rPr>
              <a:t>(improving </a:t>
            </a:r>
            <a:r>
              <a:rPr i="1" lang="en-US" sz="3600">
                <a:solidFill>
                  <a:srgbClr val="000000"/>
                </a:solidFill>
              </a:rPr>
              <a:t>U</a:t>
            </a:r>
            <a:r>
              <a:rPr lang="en-US" sz="3600">
                <a:solidFill>
                  <a:srgbClr val="000000"/>
                </a:solidFill>
              </a:rPr>
              <a:t>(</a:t>
            </a:r>
            <a:r>
              <a:rPr i="1" lang="en-US" sz="3600">
                <a:solidFill>
                  <a:srgbClr val="000000"/>
                </a:solidFill>
              </a:rPr>
              <a:t>s</a:t>
            </a:r>
            <a:r>
              <a:rPr lang="en-US" sz="3600">
                <a:solidFill>
                  <a:srgbClr val="000000"/>
                </a:solidFill>
              </a:rPr>
              <a:t>) every step)</a:t>
            </a:r>
            <a:endParaRPr sz="3600">
              <a:solidFill>
                <a:srgbClr val="000000"/>
              </a:solidFill>
            </a:endParaRPr>
          </a:p>
        </p:txBody>
      </p:sp>
      <p:sp>
        <p:nvSpPr>
          <p:cNvPr id="630" name="Google Shape;630;gcb9f054a2c_0_606"/>
          <p:cNvSpPr txBox="1"/>
          <p:nvPr>
            <p:ph idx="1" type="body"/>
          </p:nvPr>
        </p:nvSpPr>
        <p:spPr>
          <a:xfrm>
            <a:off x="304800" y="1570037"/>
            <a:ext cx="83820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00"/>
              </a:buClr>
              <a:buSzPts val="3200"/>
              <a:buChar char="•"/>
            </a:pPr>
            <a:r>
              <a:rPr i="1" lang="en-US">
                <a:solidFill>
                  <a:srgbClr val="000000"/>
                </a:solidFill>
              </a:rPr>
              <a:t>U</a:t>
            </a:r>
            <a:r>
              <a:rPr lang="en-US">
                <a:solidFill>
                  <a:srgbClr val="000000"/>
                </a:solidFill>
              </a:rPr>
              <a:t>(</a:t>
            </a:r>
            <a:r>
              <a:rPr i="1" lang="en-US">
                <a:solidFill>
                  <a:srgbClr val="000000"/>
                </a:solidFill>
              </a:rPr>
              <a:t>s</a:t>
            </a:r>
            <a:r>
              <a:rPr lang="en-US">
                <a:solidFill>
                  <a:srgbClr val="000000"/>
                </a:solidFill>
              </a:rPr>
              <a:t>)</a:t>
            </a:r>
            <a:r>
              <a:rPr lang="en-US"/>
              <a:t>: the expected sum of maximum rewards achievable starting from a particular state </a:t>
            </a:r>
            <a:r>
              <a:rPr i="1" lang="en-US">
                <a:solidFill>
                  <a:srgbClr val="BF9000"/>
                </a:solidFill>
              </a:rPr>
              <a:t>s</a:t>
            </a:r>
            <a:r>
              <a:rPr lang="en-US"/>
              <a:t> </a:t>
            </a:r>
            <a:endParaRPr/>
          </a:p>
          <a:p>
            <a:pPr indent="-342900" lvl="0" marL="342900" rtl="0" algn="l">
              <a:spcBef>
                <a:spcPts val="640"/>
              </a:spcBef>
              <a:spcAft>
                <a:spcPts val="0"/>
              </a:spcAft>
              <a:buClr>
                <a:schemeClr val="dk1"/>
              </a:buClr>
              <a:buSzPts val="3200"/>
              <a:buChar char="•"/>
            </a:pPr>
            <a:r>
              <a:rPr lang="en-US"/>
              <a:t>Bellman equations:</a:t>
            </a:r>
            <a:endParaRPr/>
          </a:p>
          <a:p>
            <a:pPr indent="-285750" lvl="1" marL="742950" rtl="0" algn="l">
              <a:spcBef>
                <a:spcPts val="560"/>
              </a:spcBef>
              <a:spcAft>
                <a:spcPts val="0"/>
              </a:spcAft>
              <a:buClr>
                <a:schemeClr val="dk1"/>
              </a:buClr>
              <a:buSzPts val="2800"/>
              <a:buChar char="–"/>
            </a:pPr>
            <a:r>
              <a:rPr lang="en-US"/>
              <a:t>Many equations must be solved </a:t>
            </a:r>
            <a:r>
              <a:rPr i="1" lang="en-US"/>
              <a:t>simultaneously </a:t>
            </a:r>
            <a:endParaRPr/>
          </a:p>
          <a:p>
            <a:pPr indent="-139700" lvl="0" marL="342900" rtl="0" algn="l">
              <a:spcBef>
                <a:spcPts val="640"/>
              </a:spcBef>
              <a:spcAft>
                <a:spcPts val="0"/>
              </a:spcAft>
              <a:buClr>
                <a:schemeClr val="dk1"/>
              </a:buClr>
              <a:buSzPts val="3200"/>
              <a:buNone/>
            </a:pPr>
            <a:r>
              <a:t/>
            </a:r>
            <a:endParaRPr/>
          </a:p>
          <a:p>
            <a:pPr indent="-342900" lvl="0" marL="342900" rtl="0" algn="l">
              <a:spcBef>
                <a:spcPts val="640"/>
              </a:spcBef>
              <a:spcAft>
                <a:spcPts val="0"/>
              </a:spcAft>
              <a:buClr>
                <a:schemeClr val="dk1"/>
              </a:buClr>
              <a:buSzPts val="3200"/>
              <a:buChar char="•"/>
            </a:pPr>
            <a:r>
              <a:rPr lang="en-US"/>
              <a:t>Bellman iteration:</a:t>
            </a:r>
            <a:r>
              <a:rPr i="1" lang="en-US"/>
              <a:t> </a:t>
            </a:r>
            <a:endParaRPr/>
          </a:p>
          <a:p>
            <a:pPr indent="-285750" lvl="1" marL="742950" rtl="0" algn="l">
              <a:spcBef>
                <a:spcPts val="560"/>
              </a:spcBef>
              <a:spcAft>
                <a:spcPts val="0"/>
              </a:spcAft>
              <a:buClr>
                <a:schemeClr val="dk1"/>
              </a:buClr>
              <a:buSzPts val="2800"/>
              <a:buChar char="–"/>
            </a:pPr>
            <a:r>
              <a:rPr lang="en-US"/>
              <a:t>Converge to </a:t>
            </a:r>
            <a:r>
              <a:rPr i="1" lang="en-US"/>
              <a:t>U</a:t>
            </a:r>
            <a:r>
              <a:rPr lang="en-US"/>
              <a:t>*(</a:t>
            </a:r>
            <a:r>
              <a:rPr i="1" lang="en-US"/>
              <a:t>s</a:t>
            </a:r>
            <a:r>
              <a:rPr lang="en-US"/>
              <a:t>) step by step </a:t>
            </a:r>
            <a:endParaRPr/>
          </a:p>
          <a:p>
            <a:pPr indent="-139700" lvl="0" marL="342900" rtl="0" algn="l">
              <a:spcBef>
                <a:spcPts val="640"/>
              </a:spcBef>
              <a:spcAft>
                <a:spcPts val="0"/>
              </a:spcAft>
              <a:buClr>
                <a:schemeClr val="dk1"/>
              </a:buClr>
              <a:buSzPts val="3200"/>
              <a:buNone/>
            </a:pPr>
            <a:r>
              <a:t/>
            </a:r>
            <a:endParaRPr/>
          </a:p>
        </p:txBody>
      </p:sp>
      <p:sp>
        <p:nvSpPr>
          <p:cNvPr id="631" name="Google Shape;631;gcb9f054a2c_0_60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32" name="Google Shape;632;gcb9f054a2c_0_606"/>
          <p:cNvPicPr preferRelativeResize="0"/>
          <p:nvPr/>
        </p:nvPicPr>
        <p:blipFill rotWithShape="1">
          <a:blip r:embed="rId3">
            <a:alphaModFix/>
          </a:blip>
          <a:srcRect b="0" l="0" r="0" t="0"/>
          <a:stretch/>
        </p:blipFill>
        <p:spPr>
          <a:xfrm>
            <a:off x="2174875" y="5578475"/>
            <a:ext cx="5251453" cy="695325"/>
          </a:xfrm>
          <a:prstGeom prst="rect">
            <a:avLst/>
          </a:prstGeom>
          <a:solidFill>
            <a:srgbClr val="CCFFCC"/>
          </a:solidFill>
          <a:ln>
            <a:noFill/>
          </a:ln>
        </p:spPr>
      </p:pic>
      <p:pic>
        <p:nvPicPr>
          <p:cNvPr id="633" name="Google Shape;633;gcb9f054a2c_0_606"/>
          <p:cNvPicPr preferRelativeResize="0"/>
          <p:nvPr/>
        </p:nvPicPr>
        <p:blipFill rotWithShape="1">
          <a:blip r:embed="rId4">
            <a:alphaModFix/>
          </a:blip>
          <a:srcRect b="0" l="0" r="0" t="0"/>
          <a:stretch/>
        </p:blipFill>
        <p:spPr>
          <a:xfrm>
            <a:off x="2127250" y="3733800"/>
            <a:ext cx="5287961" cy="698500"/>
          </a:xfrm>
          <a:prstGeom prst="rect">
            <a:avLst/>
          </a:prstGeom>
          <a:solidFill>
            <a:srgbClr val="CCFFCC"/>
          </a:solid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cb9f054a2c_0_614"/>
          <p:cNvSpPr txBox="1"/>
          <p:nvPr>
            <p:ph type="title"/>
          </p:nvPr>
        </p:nvSpPr>
        <p:spPr>
          <a:xfrm>
            <a:off x="737623" y="185427"/>
            <a:ext cx="7289100" cy="6771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sz="4400"/>
              <a:t>Utility Value Iteration (example)</a:t>
            </a:r>
            <a:endParaRPr sz="4400"/>
          </a:p>
        </p:txBody>
      </p:sp>
      <p:sp>
        <p:nvSpPr>
          <p:cNvPr id="640" name="Google Shape;640;gcb9f054a2c_0_614"/>
          <p:cNvSpPr txBox="1"/>
          <p:nvPr/>
        </p:nvSpPr>
        <p:spPr>
          <a:xfrm>
            <a:off x="551151" y="1052125"/>
            <a:ext cx="83445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Find your way to the goal</a:t>
            </a:r>
            <a:endParaRPr/>
          </a:p>
          <a:p>
            <a:pPr indent="0" lvl="0" marL="0" marR="0" rtl="0" algn="l">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Use Bellman Iteration to compute state values from rewards</a:t>
            </a:r>
            <a:endParaRPr sz="2400">
              <a:solidFill>
                <a:schemeClr val="dk1"/>
              </a:solidFill>
              <a:latin typeface="Arial"/>
              <a:ea typeface="Arial"/>
              <a:cs typeface="Arial"/>
              <a:sym typeface="Arial"/>
            </a:endParaRPr>
          </a:p>
        </p:txBody>
      </p:sp>
      <p:pic>
        <p:nvPicPr>
          <p:cNvPr id="641" name="Google Shape;641;gcb9f054a2c_0_614"/>
          <p:cNvPicPr preferRelativeResize="0"/>
          <p:nvPr/>
        </p:nvPicPr>
        <p:blipFill rotWithShape="1">
          <a:blip r:embed="rId3">
            <a:alphaModFix/>
          </a:blip>
          <a:srcRect b="0" l="0" r="0" t="0"/>
          <a:stretch/>
        </p:blipFill>
        <p:spPr>
          <a:xfrm>
            <a:off x="612995" y="2474674"/>
            <a:ext cx="4270376" cy="2141537"/>
          </a:xfrm>
          <a:prstGeom prst="rect">
            <a:avLst/>
          </a:prstGeom>
          <a:noFill/>
          <a:ln>
            <a:noFill/>
          </a:ln>
        </p:spPr>
      </p:pic>
      <p:pic>
        <p:nvPicPr>
          <p:cNvPr id="642" name="Google Shape;642;gcb9f054a2c_0_614"/>
          <p:cNvPicPr preferRelativeResize="0"/>
          <p:nvPr/>
        </p:nvPicPr>
        <p:blipFill rotWithShape="1">
          <a:blip r:embed="rId4">
            <a:alphaModFix/>
          </a:blip>
          <a:srcRect b="0" l="0" r="0" t="0"/>
          <a:stretch/>
        </p:blipFill>
        <p:spPr>
          <a:xfrm>
            <a:off x="5122869" y="2520443"/>
            <a:ext cx="2704861" cy="2056327"/>
          </a:xfrm>
          <a:prstGeom prst="rect">
            <a:avLst/>
          </a:prstGeom>
          <a:noFill/>
          <a:ln>
            <a:noFill/>
          </a:ln>
        </p:spPr>
      </p:pic>
      <p:pic>
        <p:nvPicPr>
          <p:cNvPr id="643" name="Google Shape;643;gcb9f054a2c_0_614"/>
          <p:cNvPicPr preferRelativeResize="0"/>
          <p:nvPr/>
        </p:nvPicPr>
        <p:blipFill rotWithShape="1">
          <a:blip r:embed="rId5">
            <a:alphaModFix/>
          </a:blip>
          <a:srcRect b="0" l="0" r="0" t="0"/>
          <a:stretch/>
        </p:blipFill>
        <p:spPr>
          <a:xfrm>
            <a:off x="1412561" y="4610033"/>
            <a:ext cx="2824163" cy="2046288"/>
          </a:xfrm>
          <a:prstGeom prst="rect">
            <a:avLst/>
          </a:prstGeom>
          <a:noFill/>
          <a:ln>
            <a:noFill/>
          </a:ln>
        </p:spPr>
      </p:pic>
      <p:pic>
        <p:nvPicPr>
          <p:cNvPr id="644" name="Google Shape;644;gcb9f054a2c_0_614"/>
          <p:cNvPicPr preferRelativeResize="0"/>
          <p:nvPr/>
        </p:nvPicPr>
        <p:blipFill rotWithShape="1">
          <a:blip r:embed="rId6">
            <a:alphaModFix/>
          </a:blip>
          <a:srcRect b="0" l="0" r="0" t="0"/>
          <a:stretch/>
        </p:blipFill>
        <p:spPr>
          <a:xfrm>
            <a:off x="4267289" y="4933883"/>
            <a:ext cx="3092270" cy="1030757"/>
          </a:xfrm>
          <a:prstGeom prst="rect">
            <a:avLst/>
          </a:prstGeom>
          <a:noFill/>
          <a:ln>
            <a:noFill/>
          </a:ln>
        </p:spPr>
      </p:pic>
      <p:sp>
        <p:nvSpPr>
          <p:cNvPr id="645" name="Google Shape;645;gcb9f054a2c_0_614"/>
          <p:cNvSpPr/>
          <p:nvPr/>
        </p:nvSpPr>
        <p:spPr>
          <a:xfrm>
            <a:off x="3535184" y="3146530"/>
            <a:ext cx="1119300" cy="389100"/>
          </a:xfrm>
          <a:prstGeom prst="rightArrow">
            <a:avLst>
              <a:gd fmla="val 50000" name="adj1"/>
              <a:gd fmla="val 50000" name="adj2"/>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6" name="Google Shape;646;gcb9f054a2c_0_614"/>
          <p:cNvSpPr txBox="1"/>
          <p:nvPr/>
        </p:nvSpPr>
        <p:spPr>
          <a:xfrm>
            <a:off x="3695349" y="2754325"/>
            <a:ext cx="876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Noto Sans Symbols"/>
                <a:ea typeface="Noto Sans Symbols"/>
                <a:cs typeface="Noto Sans Symbols"/>
                <a:sym typeface="Noto Sans Symbols"/>
              </a:rPr>
              <a:t>γ</a:t>
            </a:r>
            <a:r>
              <a:rPr lang="en-US" sz="1800">
                <a:solidFill>
                  <a:schemeClr val="dk1"/>
                </a:solidFill>
                <a:latin typeface="Calibri"/>
                <a:ea typeface="Calibri"/>
                <a:cs typeface="Calibri"/>
                <a:sym typeface="Calibri"/>
              </a:rPr>
              <a:t>=0.9</a:t>
            </a:r>
            <a:endParaRPr sz="1800">
              <a:solidFill>
                <a:schemeClr val="dk1"/>
              </a:solidFill>
              <a:latin typeface="Calibri"/>
              <a:ea typeface="Calibri"/>
              <a:cs typeface="Calibri"/>
              <a:sym typeface="Calibri"/>
            </a:endParaRPr>
          </a:p>
        </p:txBody>
      </p:sp>
      <p:pic>
        <p:nvPicPr>
          <p:cNvPr id="647" name="Google Shape;647;gcb9f054a2c_0_614"/>
          <p:cNvPicPr preferRelativeResize="0"/>
          <p:nvPr/>
        </p:nvPicPr>
        <p:blipFill rotWithShape="1">
          <a:blip r:embed="rId7">
            <a:alphaModFix/>
          </a:blip>
          <a:srcRect b="0" l="0" r="0" t="0"/>
          <a:stretch/>
        </p:blipFill>
        <p:spPr>
          <a:xfrm>
            <a:off x="1641564" y="1883122"/>
            <a:ext cx="5251453" cy="695325"/>
          </a:xfrm>
          <a:prstGeom prst="rect">
            <a:avLst/>
          </a:prstGeom>
          <a:solidFill>
            <a:srgbClr val="CCFFCC"/>
          </a:solid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gcb9f054a2c_0_6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0000"/>
              </a:buClr>
              <a:buSzPct val="122222"/>
              <a:buFont typeface="Calibri"/>
              <a:buNone/>
            </a:pPr>
            <a:r>
              <a:rPr lang="en-US">
                <a:solidFill>
                  <a:srgbClr val="000000"/>
                </a:solidFill>
              </a:rPr>
              <a:t>Policy Iteration (review)</a:t>
            </a:r>
            <a:br>
              <a:rPr b="1" lang="en-US">
                <a:solidFill>
                  <a:srgbClr val="000000"/>
                </a:solidFill>
              </a:rPr>
            </a:br>
            <a:r>
              <a:rPr lang="en-US" sz="3600">
                <a:solidFill>
                  <a:srgbClr val="000000"/>
                </a:solidFill>
              </a:rPr>
              <a:t>(improving π(s) every step)</a:t>
            </a:r>
            <a:endParaRPr sz="3600">
              <a:solidFill>
                <a:srgbClr val="000000"/>
              </a:solidFill>
            </a:endParaRPr>
          </a:p>
        </p:txBody>
      </p:sp>
      <p:sp>
        <p:nvSpPr>
          <p:cNvPr id="653" name="Google Shape;653;gcb9f054a2c_0_627"/>
          <p:cNvSpPr txBox="1"/>
          <p:nvPr>
            <p:ph idx="1" type="body"/>
          </p:nvPr>
        </p:nvSpPr>
        <p:spPr>
          <a:xfrm>
            <a:off x="228600" y="1600200"/>
            <a:ext cx="87525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Start with a randomly chosen initial policy π</a:t>
            </a:r>
            <a:r>
              <a:rPr baseline="-25000" lang="en-US" sz="2400"/>
              <a:t>0</a:t>
            </a:r>
            <a:r>
              <a:rPr lang="en-US" sz="2400"/>
              <a:t> </a:t>
            </a:r>
            <a:endParaRPr/>
          </a:p>
          <a:p>
            <a:pPr indent="-342900" lvl="0" marL="342900" rtl="0" algn="l">
              <a:spcBef>
                <a:spcPts val="480"/>
              </a:spcBef>
              <a:spcAft>
                <a:spcPts val="0"/>
              </a:spcAft>
              <a:buClr>
                <a:schemeClr val="dk1"/>
              </a:buClr>
              <a:buSzPts val="2400"/>
              <a:buChar char="•"/>
            </a:pPr>
            <a:r>
              <a:rPr lang="en-US" sz="2400"/>
              <a:t>Iterate until no change in the utility values of the states: </a:t>
            </a:r>
            <a:endParaRPr sz="2400"/>
          </a:p>
          <a:p>
            <a:pPr indent="-342900" lvl="0" marL="342900" rtl="0" algn="l">
              <a:spcBef>
                <a:spcPts val="480"/>
              </a:spcBef>
              <a:spcAft>
                <a:spcPts val="0"/>
              </a:spcAft>
              <a:buClr>
                <a:schemeClr val="dk1"/>
              </a:buClr>
              <a:buSzPts val="2400"/>
              <a:buChar char="•"/>
            </a:pPr>
            <a:r>
              <a:rPr lang="en-US" sz="2400"/>
              <a:t>Policy evaluation: given a policy π</a:t>
            </a:r>
            <a:r>
              <a:rPr baseline="-25000" lang="en-US" sz="2400"/>
              <a:t>i</a:t>
            </a:r>
            <a:r>
              <a:rPr lang="en-US" sz="2400"/>
              <a:t>, calculate the utility value U</a:t>
            </a:r>
            <a:r>
              <a:rPr baseline="-25000" lang="en-US" sz="2400"/>
              <a:t>i</a:t>
            </a:r>
            <a:r>
              <a:rPr lang="en-US" sz="2400"/>
              <a:t>(s) of every state </a:t>
            </a:r>
            <a:r>
              <a:rPr i="1" lang="en-US" sz="2400"/>
              <a:t>s </a:t>
            </a:r>
            <a:r>
              <a:rPr lang="en-US" sz="2400"/>
              <a:t>using policy π</a:t>
            </a:r>
            <a:r>
              <a:rPr baseline="-25000" lang="en-US" sz="2400"/>
              <a:t>i</a:t>
            </a:r>
            <a:r>
              <a:rPr lang="en-US" sz="2400"/>
              <a:t> by solving the system of equations: </a:t>
            </a:r>
            <a:endParaRPr sz="2400"/>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US" sz="2400"/>
              <a:t>Policy improvement: calculate the new policy π</a:t>
            </a:r>
            <a:r>
              <a:rPr baseline="-25000" lang="en-US" sz="2400"/>
              <a:t>i+1</a:t>
            </a:r>
            <a:r>
              <a:rPr lang="en-US" sz="2400"/>
              <a:t> using one‐step look‐ahead based on U</a:t>
            </a:r>
            <a:r>
              <a:rPr baseline="-25000" lang="en-US" sz="2400"/>
              <a:t>i</a:t>
            </a:r>
            <a:r>
              <a:rPr lang="en-US" sz="2400"/>
              <a:t>(s): </a:t>
            </a:r>
            <a:endParaRPr/>
          </a:p>
        </p:txBody>
      </p:sp>
      <p:sp>
        <p:nvSpPr>
          <p:cNvPr id="654" name="Google Shape;654;gcb9f054a2c_0_62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55" name="Google Shape;655;gcb9f054a2c_0_627"/>
          <p:cNvPicPr preferRelativeResize="0"/>
          <p:nvPr/>
        </p:nvPicPr>
        <p:blipFill rotWithShape="1">
          <a:blip r:embed="rId3">
            <a:alphaModFix/>
          </a:blip>
          <a:srcRect b="0" l="0" r="0" t="0"/>
          <a:stretch/>
        </p:blipFill>
        <p:spPr>
          <a:xfrm>
            <a:off x="1778000" y="5073650"/>
            <a:ext cx="5205411" cy="909638"/>
          </a:xfrm>
          <a:prstGeom prst="rect">
            <a:avLst/>
          </a:prstGeom>
          <a:solidFill>
            <a:srgbClr val="CCFFCC"/>
          </a:solidFill>
          <a:ln>
            <a:noFill/>
          </a:ln>
        </p:spPr>
      </p:pic>
      <p:pic>
        <p:nvPicPr>
          <p:cNvPr id="656" name="Google Shape;656;gcb9f054a2c_0_627"/>
          <p:cNvPicPr preferRelativeResize="0"/>
          <p:nvPr/>
        </p:nvPicPr>
        <p:blipFill rotWithShape="1">
          <a:blip r:embed="rId4">
            <a:alphaModFix/>
          </a:blip>
          <a:srcRect b="0" l="0" r="0" t="0"/>
          <a:stretch/>
        </p:blipFill>
        <p:spPr>
          <a:xfrm>
            <a:off x="1096963" y="3321050"/>
            <a:ext cx="6902447" cy="909638"/>
          </a:xfrm>
          <a:prstGeom prst="rect">
            <a:avLst/>
          </a:prstGeom>
          <a:solidFill>
            <a:srgbClr val="CCFFCC"/>
          </a:solid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cb9f054a2c_0_635"/>
          <p:cNvSpPr txBox="1"/>
          <p:nvPr>
            <p:ph type="title"/>
          </p:nvPr>
        </p:nvSpPr>
        <p:spPr>
          <a:xfrm>
            <a:off x="310663" y="274638"/>
            <a:ext cx="87090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0000"/>
              </a:buClr>
              <a:buSzPct val="100000"/>
              <a:buFont typeface="Calibri"/>
              <a:buNone/>
            </a:pPr>
            <a:r>
              <a:rPr lang="en-US">
                <a:solidFill>
                  <a:srgbClr val="000000"/>
                </a:solidFill>
              </a:rPr>
              <a:t>Compute Utility from Rewards and Policy</a:t>
            </a:r>
            <a:endParaRPr>
              <a:solidFill>
                <a:srgbClr val="000000"/>
              </a:solidFill>
            </a:endParaRPr>
          </a:p>
        </p:txBody>
      </p:sp>
      <p:sp>
        <p:nvSpPr>
          <p:cNvPr id="662" name="Google Shape;662;gcb9f054a2c_0_63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63" name="Google Shape;663;gcb9f054a2c_0_635"/>
          <p:cNvPicPr preferRelativeResize="0"/>
          <p:nvPr/>
        </p:nvPicPr>
        <p:blipFill rotWithShape="1">
          <a:blip r:embed="rId3">
            <a:alphaModFix/>
          </a:blip>
          <a:srcRect b="0" l="0" r="0" t="0"/>
          <a:stretch/>
        </p:blipFill>
        <p:spPr>
          <a:xfrm>
            <a:off x="537408" y="1587491"/>
            <a:ext cx="7980947" cy="2031312"/>
          </a:xfrm>
          <a:prstGeom prst="rect">
            <a:avLst/>
          </a:prstGeom>
          <a:noFill/>
          <a:ln>
            <a:noFill/>
          </a:ln>
        </p:spPr>
      </p:pic>
      <p:sp>
        <p:nvSpPr>
          <p:cNvPr id="664" name="Google Shape;664;gcb9f054a2c_0_635"/>
          <p:cNvSpPr/>
          <p:nvPr/>
        </p:nvSpPr>
        <p:spPr>
          <a:xfrm>
            <a:off x="2529029" y="4758809"/>
            <a:ext cx="738300" cy="7383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x</a:t>
            </a:r>
            <a:endParaRPr baseline="-25000" i="1" sz="1800">
              <a:solidFill>
                <a:schemeClr val="dk1"/>
              </a:solidFill>
              <a:latin typeface="Calibri"/>
              <a:ea typeface="Calibri"/>
              <a:cs typeface="Calibri"/>
              <a:sym typeface="Calibri"/>
            </a:endParaRPr>
          </a:p>
        </p:txBody>
      </p:sp>
      <p:sp>
        <p:nvSpPr>
          <p:cNvPr id="665" name="Google Shape;665;gcb9f054a2c_0_635"/>
          <p:cNvSpPr/>
          <p:nvPr/>
        </p:nvSpPr>
        <p:spPr>
          <a:xfrm>
            <a:off x="5007614" y="3848413"/>
            <a:ext cx="738300" cy="73830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y</a:t>
            </a:r>
            <a:r>
              <a:rPr baseline="-25000" lang="en-US" sz="1800">
                <a:solidFill>
                  <a:schemeClr val="dk1"/>
                </a:solidFill>
                <a:latin typeface="Calibri"/>
                <a:ea typeface="Calibri"/>
                <a:cs typeface="Calibri"/>
                <a:sym typeface="Calibri"/>
              </a:rPr>
              <a:t>1</a:t>
            </a:r>
            <a:endParaRPr/>
          </a:p>
        </p:txBody>
      </p:sp>
      <p:cxnSp>
        <p:nvCxnSpPr>
          <p:cNvPr id="666" name="Google Shape;666;gcb9f054a2c_0_635"/>
          <p:cNvCxnSpPr>
            <a:stCxn id="664" idx="6"/>
            <a:endCxn id="665" idx="2"/>
          </p:cNvCxnSpPr>
          <p:nvPr/>
        </p:nvCxnSpPr>
        <p:spPr>
          <a:xfrm flipH="1" rot="10800000">
            <a:off x="3267329" y="4217459"/>
            <a:ext cx="1740300" cy="910500"/>
          </a:xfrm>
          <a:prstGeom prst="straightConnector1">
            <a:avLst/>
          </a:prstGeom>
          <a:noFill/>
          <a:ln cap="flat" cmpd="sng" w="38100">
            <a:solidFill>
              <a:srgbClr val="FFFF00"/>
            </a:solidFill>
            <a:prstDash val="solid"/>
            <a:round/>
            <a:headEnd len="sm" w="sm" type="none"/>
            <a:tailEnd len="med" w="med" type="stealth"/>
          </a:ln>
          <a:effectLst>
            <a:outerShdw blurRad="40000" rotWithShape="0" dir="5400000" dist="20000">
              <a:srgbClr val="000000">
                <a:alpha val="37650"/>
              </a:srgbClr>
            </a:outerShdw>
          </a:effectLst>
        </p:spPr>
      </p:cxnSp>
      <p:sp>
        <p:nvSpPr>
          <p:cNvPr id="667" name="Google Shape;667;gcb9f054a2c_0_635"/>
          <p:cNvSpPr/>
          <p:nvPr/>
        </p:nvSpPr>
        <p:spPr>
          <a:xfrm>
            <a:off x="4948703" y="4758809"/>
            <a:ext cx="738300" cy="73830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y</a:t>
            </a:r>
            <a:r>
              <a:rPr baseline="-25000" lang="en-US" sz="1800">
                <a:solidFill>
                  <a:schemeClr val="dk1"/>
                </a:solidFill>
                <a:latin typeface="Calibri"/>
                <a:ea typeface="Calibri"/>
                <a:cs typeface="Calibri"/>
                <a:sym typeface="Calibri"/>
              </a:rPr>
              <a:t>2</a:t>
            </a:r>
            <a:endParaRPr baseline="-25000" sz="1800">
              <a:solidFill>
                <a:schemeClr val="dk1"/>
              </a:solidFill>
              <a:latin typeface="Calibri"/>
              <a:ea typeface="Calibri"/>
              <a:cs typeface="Calibri"/>
              <a:sym typeface="Calibri"/>
            </a:endParaRPr>
          </a:p>
        </p:txBody>
      </p:sp>
      <p:sp>
        <p:nvSpPr>
          <p:cNvPr id="668" name="Google Shape;668;gcb9f054a2c_0_635"/>
          <p:cNvSpPr/>
          <p:nvPr/>
        </p:nvSpPr>
        <p:spPr>
          <a:xfrm>
            <a:off x="4948703" y="5686946"/>
            <a:ext cx="738300" cy="73830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y</a:t>
            </a:r>
            <a:r>
              <a:rPr baseline="-25000" lang="en-US" sz="1800">
                <a:solidFill>
                  <a:schemeClr val="dk1"/>
                </a:solidFill>
                <a:latin typeface="Calibri"/>
                <a:ea typeface="Calibri"/>
                <a:cs typeface="Calibri"/>
                <a:sym typeface="Calibri"/>
              </a:rPr>
              <a:t>l</a:t>
            </a:r>
            <a:endParaRPr baseline="-25000" sz="1800">
              <a:solidFill>
                <a:schemeClr val="dk1"/>
              </a:solidFill>
              <a:latin typeface="Calibri"/>
              <a:ea typeface="Calibri"/>
              <a:cs typeface="Calibri"/>
              <a:sym typeface="Calibri"/>
            </a:endParaRPr>
          </a:p>
        </p:txBody>
      </p:sp>
      <p:cxnSp>
        <p:nvCxnSpPr>
          <p:cNvPr id="669" name="Google Shape;669;gcb9f054a2c_0_635"/>
          <p:cNvCxnSpPr>
            <a:stCxn id="664" idx="6"/>
            <a:endCxn id="667" idx="2"/>
          </p:cNvCxnSpPr>
          <p:nvPr/>
        </p:nvCxnSpPr>
        <p:spPr>
          <a:xfrm>
            <a:off x="3267329" y="5127959"/>
            <a:ext cx="1681500" cy="0"/>
          </a:xfrm>
          <a:prstGeom prst="straightConnector1">
            <a:avLst/>
          </a:prstGeom>
          <a:noFill/>
          <a:ln cap="flat" cmpd="sng" w="38100">
            <a:solidFill>
              <a:srgbClr val="FFFF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670" name="Google Shape;670;gcb9f054a2c_0_635"/>
          <p:cNvCxnSpPr>
            <a:stCxn id="664" idx="6"/>
            <a:endCxn id="668" idx="1"/>
          </p:cNvCxnSpPr>
          <p:nvPr/>
        </p:nvCxnSpPr>
        <p:spPr>
          <a:xfrm>
            <a:off x="3267329" y="5127959"/>
            <a:ext cx="1789500" cy="667200"/>
          </a:xfrm>
          <a:prstGeom prst="straightConnector1">
            <a:avLst/>
          </a:prstGeom>
          <a:noFill/>
          <a:ln cap="flat" cmpd="sng" w="38100">
            <a:solidFill>
              <a:srgbClr val="FFFF00"/>
            </a:solidFill>
            <a:prstDash val="solid"/>
            <a:round/>
            <a:headEnd len="sm" w="sm" type="none"/>
            <a:tailEnd len="med" w="med" type="stealth"/>
          </a:ln>
          <a:effectLst>
            <a:outerShdw blurRad="40000" rotWithShape="0" dir="5400000" dist="20000">
              <a:srgbClr val="000000">
                <a:alpha val="37650"/>
              </a:srgbClr>
            </a:outerShdw>
          </a:effectLst>
        </p:spPr>
      </p:cxnSp>
      <p:sp>
        <p:nvSpPr>
          <p:cNvPr id="671" name="Google Shape;671;gcb9f054a2c_0_635"/>
          <p:cNvSpPr txBox="1"/>
          <p:nvPr/>
        </p:nvSpPr>
        <p:spPr>
          <a:xfrm>
            <a:off x="2121160" y="5658391"/>
            <a:ext cx="1448700" cy="369300"/>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Policy: </a:t>
            </a:r>
            <a:r>
              <a:rPr i="1" lang="en-US" sz="1800">
                <a:solidFill>
                  <a:schemeClr val="dk1"/>
                </a:solidFill>
                <a:latin typeface="Calibri"/>
                <a:ea typeface="Calibri"/>
                <a:cs typeface="Calibri"/>
                <a:sym typeface="Calibri"/>
              </a:rPr>
              <a:t>a</a:t>
            </a:r>
            <a:r>
              <a:rPr lang="en-US" sz="1800">
                <a:solidFill>
                  <a:schemeClr val="dk1"/>
                </a:solidFill>
                <a:latin typeface="Calibri"/>
                <a:ea typeface="Calibri"/>
                <a:cs typeface="Calibri"/>
                <a:sym typeface="Calibri"/>
              </a:rPr>
              <a:t>=π(</a:t>
            </a:r>
            <a:r>
              <a:rPr i="1" lang="en-US" sz="1800">
                <a:solidFill>
                  <a:schemeClr val="dk1"/>
                </a:solidFill>
                <a:latin typeface="Calibri"/>
                <a:ea typeface="Calibri"/>
                <a:cs typeface="Calibri"/>
                <a:sym typeface="Calibri"/>
              </a:rPr>
              <a:t>x</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672" name="Google Shape;672;gcb9f054a2c_0_635"/>
          <p:cNvSpPr txBox="1"/>
          <p:nvPr/>
        </p:nvSpPr>
        <p:spPr>
          <a:xfrm>
            <a:off x="3447581" y="3898287"/>
            <a:ext cx="1076400" cy="831000"/>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Transition: </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P(y|x,</a:t>
            </a:r>
            <a:r>
              <a:rPr i="1" lang="en-US" sz="1600">
                <a:solidFill>
                  <a:schemeClr val="dk1"/>
                </a:solidFill>
                <a:latin typeface="Calibri"/>
                <a:ea typeface="Calibri"/>
                <a:cs typeface="Calibri"/>
                <a:sym typeface="Calibri"/>
              </a:rPr>
              <a:t>a</a:t>
            </a:r>
            <a:r>
              <a:rPr lang="en-US" sz="16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P</a:t>
            </a:r>
            <a:r>
              <a:rPr baseline="-25000" lang="en-US" sz="1600">
                <a:solidFill>
                  <a:schemeClr val="dk1"/>
                </a:solidFill>
                <a:latin typeface="Calibri"/>
                <a:ea typeface="Calibri"/>
                <a:cs typeface="Calibri"/>
                <a:sym typeface="Calibri"/>
              </a:rPr>
              <a:t>xy</a:t>
            </a: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sp>
        <p:nvSpPr>
          <p:cNvPr id="673" name="Google Shape;673;gcb9f054a2c_0_635"/>
          <p:cNvSpPr txBox="1"/>
          <p:nvPr/>
        </p:nvSpPr>
        <p:spPr>
          <a:xfrm>
            <a:off x="5701737" y="3875150"/>
            <a:ext cx="638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V(y</a:t>
            </a:r>
            <a:r>
              <a:rPr baseline="-25000" lang="en-US" sz="18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674" name="Google Shape;674;gcb9f054a2c_0_635"/>
          <p:cNvSpPr txBox="1"/>
          <p:nvPr/>
        </p:nvSpPr>
        <p:spPr>
          <a:xfrm>
            <a:off x="2564093" y="4361412"/>
            <a:ext cx="555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V(</a:t>
            </a:r>
            <a:r>
              <a:rPr i="1" lang="en-US" sz="1800">
                <a:solidFill>
                  <a:schemeClr val="dk1"/>
                </a:solidFill>
                <a:latin typeface="Calibri"/>
                <a:ea typeface="Calibri"/>
                <a:cs typeface="Calibri"/>
                <a:sym typeface="Calibri"/>
              </a:rPr>
              <a:t>x</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675" name="Google Shape;675;gcb9f054a2c_0_635"/>
          <p:cNvSpPr txBox="1"/>
          <p:nvPr/>
        </p:nvSpPr>
        <p:spPr>
          <a:xfrm>
            <a:off x="5588001" y="4730744"/>
            <a:ext cx="638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V(y</a:t>
            </a:r>
            <a:r>
              <a:rPr baseline="-25000" lang="en-US" sz="18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676" name="Google Shape;676;gcb9f054a2c_0_635"/>
          <p:cNvSpPr txBox="1"/>
          <p:nvPr/>
        </p:nvSpPr>
        <p:spPr>
          <a:xfrm>
            <a:off x="5637894" y="5686946"/>
            <a:ext cx="597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V(y</a:t>
            </a:r>
            <a:r>
              <a:rPr baseline="-25000" lang="en-US" sz="1800">
                <a:solidFill>
                  <a:schemeClr val="dk1"/>
                </a:solidFill>
                <a:latin typeface="Calibri"/>
                <a:ea typeface="Calibri"/>
                <a:cs typeface="Calibri"/>
                <a:sym typeface="Calibri"/>
              </a:rPr>
              <a:t>j</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677" name="Google Shape;677;gcb9f054a2c_0_635"/>
          <p:cNvSpPr txBox="1"/>
          <p:nvPr/>
        </p:nvSpPr>
        <p:spPr>
          <a:xfrm>
            <a:off x="6553200" y="4038246"/>
            <a:ext cx="2223900" cy="646500"/>
          </a:xfrm>
          <a:prstGeom prst="rect">
            <a:avLst/>
          </a:prstGeom>
          <a:noFill/>
          <a:ln cap="flat" cmpd="sng" w="9525">
            <a:solidFill>
              <a:srgbClr val="0000F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Assume the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transitions are known</a:t>
            </a:r>
            <a:endParaRPr sz="1800">
              <a:solidFill>
                <a:schemeClr val="dk1"/>
              </a:solidFill>
              <a:latin typeface="Calibri"/>
              <a:ea typeface="Calibri"/>
              <a:cs typeface="Calibri"/>
              <a:sym typeface="Calibri"/>
            </a:endParaRPr>
          </a:p>
        </p:txBody>
      </p:sp>
      <p:sp>
        <p:nvSpPr>
          <p:cNvPr id="678" name="Google Shape;678;gcb9f054a2c_0_635"/>
          <p:cNvSpPr txBox="1"/>
          <p:nvPr/>
        </p:nvSpPr>
        <p:spPr>
          <a:xfrm>
            <a:off x="3422671" y="5262932"/>
            <a:ext cx="1322700" cy="307800"/>
          </a:xfrm>
          <a:prstGeom prst="rect">
            <a:avLst/>
          </a:prstGeom>
          <a:solidFill>
            <a:srgbClr val="8000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Rewards: R(x,</a:t>
            </a:r>
            <a:r>
              <a:rPr i="1" lang="en-US" sz="1400">
                <a:solidFill>
                  <a:schemeClr val="dk1"/>
                </a:solidFill>
                <a:latin typeface="Calibri"/>
                <a:ea typeface="Calibri"/>
                <a:cs typeface="Calibri"/>
                <a:sym typeface="Calibri"/>
              </a:rPr>
              <a:t>a</a:t>
            </a:r>
            <a:r>
              <a:rPr lang="en-US" sz="1400">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gcb9f054a2c_0_6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b="1" lang="en-US">
                <a:solidFill>
                  <a:srgbClr val="000000"/>
                </a:solidFill>
              </a:rPr>
              <a:t>An Example for Model-Based RL</a:t>
            </a:r>
            <a:endParaRPr b="1">
              <a:solidFill>
                <a:srgbClr val="000000"/>
              </a:solidFill>
            </a:endParaRPr>
          </a:p>
        </p:txBody>
      </p:sp>
      <p:sp>
        <p:nvSpPr>
          <p:cNvPr id="684" name="Google Shape;684;gcb9f054a2c_0_656"/>
          <p:cNvSpPr txBox="1"/>
          <p:nvPr>
            <p:ph idx="1" type="body"/>
          </p:nvPr>
        </p:nvSpPr>
        <p:spPr>
          <a:xfrm>
            <a:off x="1072147" y="1482237"/>
            <a:ext cx="7336500" cy="2814000"/>
          </a:xfrm>
          <a:prstGeom prst="rect">
            <a:avLst/>
          </a:prstGeom>
          <a:solidFill>
            <a:srgbClr val="CCFFCC"/>
          </a:solid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rgbClr val="000000"/>
              </a:buClr>
              <a:buSzPct val="100000"/>
              <a:buChar char="•"/>
            </a:pPr>
            <a:r>
              <a:rPr lang="en-US">
                <a:solidFill>
                  <a:srgbClr val="000000"/>
                </a:solidFill>
              </a:rPr>
              <a:t>Given </a:t>
            </a:r>
            <a:endParaRPr/>
          </a:p>
          <a:p>
            <a:pPr indent="-285750" lvl="1" marL="742950" rtl="0" algn="l">
              <a:spcBef>
                <a:spcPts val="392"/>
              </a:spcBef>
              <a:spcAft>
                <a:spcPts val="0"/>
              </a:spcAft>
              <a:buClr>
                <a:srgbClr val="000000"/>
              </a:buClr>
              <a:buSzPct val="100000"/>
              <a:buChar char="–"/>
            </a:pPr>
            <a:r>
              <a:rPr lang="en-US">
                <a:solidFill>
                  <a:srgbClr val="000000"/>
                </a:solidFill>
              </a:rPr>
              <a:t>States:      </a:t>
            </a:r>
            <a:r>
              <a:rPr i="1" lang="en-US">
                <a:solidFill>
                  <a:srgbClr val="000000"/>
                </a:solidFill>
              </a:rPr>
              <a:t>s</a:t>
            </a:r>
            <a:r>
              <a:rPr baseline="-25000" lang="en-US">
                <a:solidFill>
                  <a:srgbClr val="000000"/>
                </a:solidFill>
              </a:rPr>
              <a:t>1</a:t>
            </a:r>
            <a:r>
              <a:rPr lang="en-US">
                <a:solidFill>
                  <a:srgbClr val="000000"/>
                </a:solidFill>
              </a:rPr>
              <a:t>, …, </a:t>
            </a:r>
            <a:r>
              <a:rPr i="1" lang="en-US">
                <a:solidFill>
                  <a:srgbClr val="000000"/>
                </a:solidFill>
              </a:rPr>
              <a:t>s</a:t>
            </a:r>
            <a:r>
              <a:rPr baseline="-25000" lang="en-US">
                <a:solidFill>
                  <a:srgbClr val="000000"/>
                </a:solidFill>
              </a:rPr>
              <a:t>n,</a:t>
            </a:r>
            <a:r>
              <a:rPr lang="en-US">
                <a:solidFill>
                  <a:srgbClr val="000000"/>
                </a:solidFill>
              </a:rPr>
              <a:t>      </a:t>
            </a:r>
            <a:endParaRPr/>
          </a:p>
          <a:p>
            <a:pPr indent="-285750" lvl="1" marL="742950" rtl="0" algn="l">
              <a:spcBef>
                <a:spcPts val="392"/>
              </a:spcBef>
              <a:spcAft>
                <a:spcPts val="0"/>
              </a:spcAft>
              <a:buClr>
                <a:srgbClr val="000000"/>
              </a:buClr>
              <a:buSzPct val="100000"/>
              <a:buChar char="–"/>
            </a:pPr>
            <a:r>
              <a:rPr lang="en-US">
                <a:solidFill>
                  <a:srgbClr val="000000"/>
                </a:solidFill>
              </a:rPr>
              <a:t>Actions:   </a:t>
            </a:r>
            <a:r>
              <a:rPr i="1" lang="en-US">
                <a:solidFill>
                  <a:srgbClr val="000000"/>
                </a:solidFill>
              </a:rPr>
              <a:t>a</a:t>
            </a:r>
            <a:r>
              <a:rPr baseline="-25000" lang="en-US">
                <a:solidFill>
                  <a:srgbClr val="000000"/>
                </a:solidFill>
              </a:rPr>
              <a:t>1</a:t>
            </a:r>
            <a:r>
              <a:rPr lang="en-US">
                <a:solidFill>
                  <a:srgbClr val="000000"/>
                </a:solidFill>
              </a:rPr>
              <a:t>, </a:t>
            </a:r>
            <a:r>
              <a:rPr i="1" lang="en-US">
                <a:solidFill>
                  <a:srgbClr val="000000"/>
                </a:solidFill>
              </a:rPr>
              <a:t>a</a:t>
            </a:r>
            <a:r>
              <a:rPr baseline="-25000" lang="en-US">
                <a:solidFill>
                  <a:srgbClr val="000000"/>
                </a:solidFill>
              </a:rPr>
              <a:t>2</a:t>
            </a:r>
            <a:endParaRPr>
              <a:solidFill>
                <a:srgbClr val="000000"/>
              </a:solidFill>
            </a:endParaRPr>
          </a:p>
          <a:p>
            <a:pPr indent="-285750" lvl="1" marL="742950" rtl="0" algn="l">
              <a:spcBef>
                <a:spcPts val="392"/>
              </a:spcBef>
              <a:spcAft>
                <a:spcPts val="0"/>
              </a:spcAft>
              <a:buClr>
                <a:srgbClr val="000000"/>
              </a:buClr>
              <a:buSzPct val="100000"/>
              <a:buChar char="–"/>
            </a:pPr>
            <a:r>
              <a:rPr lang="en-US">
                <a:solidFill>
                  <a:srgbClr val="000000"/>
                </a:solidFill>
              </a:rPr>
              <a:t>Probabilistic transition model: (assume s</a:t>
            </a:r>
            <a:r>
              <a:rPr baseline="-25000" lang="en-US">
                <a:solidFill>
                  <a:srgbClr val="000000"/>
                </a:solidFill>
              </a:rPr>
              <a:t>n+1</a:t>
            </a:r>
            <a:r>
              <a:rPr lang="en-US">
                <a:solidFill>
                  <a:srgbClr val="000000"/>
                </a:solidFill>
              </a:rPr>
              <a:t>=s</a:t>
            </a:r>
            <a:r>
              <a:rPr baseline="-25000" lang="en-US">
                <a:solidFill>
                  <a:srgbClr val="000000"/>
                </a:solidFill>
              </a:rPr>
              <a:t>1</a:t>
            </a:r>
            <a:r>
              <a:rPr lang="en-US">
                <a:solidFill>
                  <a:srgbClr val="000000"/>
                </a:solidFill>
              </a:rPr>
              <a:t>) </a:t>
            </a:r>
            <a:endParaRPr/>
          </a:p>
          <a:p>
            <a:pPr indent="-228600" lvl="2" marL="1143000" rtl="0" algn="l">
              <a:spcBef>
                <a:spcPts val="336"/>
              </a:spcBef>
              <a:spcAft>
                <a:spcPts val="0"/>
              </a:spcAft>
              <a:buClr>
                <a:srgbClr val="000000"/>
              </a:buClr>
              <a:buSzPct val="100000"/>
              <a:buChar char="•"/>
            </a:pPr>
            <a:r>
              <a:rPr lang="en-US">
                <a:solidFill>
                  <a:srgbClr val="000000"/>
                </a:solidFill>
              </a:rPr>
              <a:t>P(s</a:t>
            </a:r>
            <a:r>
              <a:rPr baseline="-25000" lang="en-US">
                <a:solidFill>
                  <a:srgbClr val="000000"/>
                </a:solidFill>
              </a:rPr>
              <a:t>i</a:t>
            </a:r>
            <a:r>
              <a:rPr lang="en-US">
                <a:solidFill>
                  <a:srgbClr val="000000"/>
                </a:solidFill>
              </a:rPr>
              <a:t>,a</a:t>
            </a:r>
            <a:r>
              <a:rPr baseline="-25000" lang="en-US">
                <a:solidFill>
                  <a:srgbClr val="000000"/>
                </a:solidFill>
              </a:rPr>
              <a:t>1</a:t>
            </a:r>
            <a:r>
              <a:rPr lang="en-US">
                <a:solidFill>
                  <a:srgbClr val="000000"/>
                </a:solidFill>
              </a:rPr>
              <a:t>,s</a:t>
            </a:r>
            <a:r>
              <a:rPr baseline="-25000" lang="en-US">
                <a:solidFill>
                  <a:srgbClr val="000000"/>
                </a:solidFill>
              </a:rPr>
              <a:t>i+1</a:t>
            </a:r>
            <a:r>
              <a:rPr lang="en-US">
                <a:solidFill>
                  <a:srgbClr val="000000"/>
                </a:solidFill>
              </a:rPr>
              <a:t>)=0.8, P(s</a:t>
            </a:r>
            <a:r>
              <a:rPr baseline="-25000" lang="en-US">
                <a:solidFill>
                  <a:srgbClr val="000000"/>
                </a:solidFill>
              </a:rPr>
              <a:t>i</a:t>
            </a:r>
            <a:r>
              <a:rPr lang="en-US">
                <a:solidFill>
                  <a:srgbClr val="000000"/>
                </a:solidFill>
              </a:rPr>
              <a:t>,a</a:t>
            </a:r>
            <a:r>
              <a:rPr baseline="-25000" lang="en-US">
                <a:solidFill>
                  <a:srgbClr val="000000"/>
                </a:solidFill>
              </a:rPr>
              <a:t>1</a:t>
            </a:r>
            <a:r>
              <a:rPr lang="en-US">
                <a:solidFill>
                  <a:srgbClr val="000000"/>
                </a:solidFill>
              </a:rPr>
              <a:t>,s</a:t>
            </a:r>
            <a:r>
              <a:rPr baseline="-25000" lang="en-US">
                <a:solidFill>
                  <a:srgbClr val="000000"/>
                </a:solidFill>
              </a:rPr>
              <a:t>1</a:t>
            </a:r>
            <a:r>
              <a:rPr lang="en-US">
                <a:solidFill>
                  <a:srgbClr val="000000"/>
                </a:solidFill>
              </a:rPr>
              <a:t>)=0.2, P(s</a:t>
            </a:r>
            <a:r>
              <a:rPr baseline="-25000" lang="en-US">
                <a:solidFill>
                  <a:srgbClr val="000000"/>
                </a:solidFill>
              </a:rPr>
              <a:t>i</a:t>
            </a:r>
            <a:r>
              <a:rPr lang="en-US">
                <a:solidFill>
                  <a:srgbClr val="000000"/>
                </a:solidFill>
              </a:rPr>
              <a:t>,a</a:t>
            </a:r>
            <a:r>
              <a:rPr baseline="-25000" lang="en-US">
                <a:solidFill>
                  <a:srgbClr val="000000"/>
                </a:solidFill>
              </a:rPr>
              <a:t>2</a:t>
            </a:r>
            <a:r>
              <a:rPr lang="en-US">
                <a:solidFill>
                  <a:srgbClr val="000000"/>
                </a:solidFill>
              </a:rPr>
              <a:t>,s</a:t>
            </a:r>
            <a:r>
              <a:rPr baseline="-25000" lang="en-US">
                <a:solidFill>
                  <a:srgbClr val="000000"/>
                </a:solidFill>
              </a:rPr>
              <a:t>1</a:t>
            </a:r>
            <a:r>
              <a:rPr lang="en-US">
                <a:solidFill>
                  <a:srgbClr val="000000"/>
                </a:solidFill>
              </a:rPr>
              <a:t>)=0.9, P(s</a:t>
            </a:r>
            <a:r>
              <a:rPr baseline="-25000" lang="en-US">
                <a:solidFill>
                  <a:srgbClr val="000000"/>
                </a:solidFill>
              </a:rPr>
              <a:t>i</a:t>
            </a:r>
            <a:r>
              <a:rPr lang="en-US">
                <a:solidFill>
                  <a:srgbClr val="000000"/>
                </a:solidFill>
              </a:rPr>
              <a:t>,a</a:t>
            </a:r>
            <a:r>
              <a:rPr baseline="-25000" lang="en-US">
                <a:solidFill>
                  <a:srgbClr val="000000"/>
                </a:solidFill>
              </a:rPr>
              <a:t>1</a:t>
            </a:r>
            <a:r>
              <a:rPr lang="en-US">
                <a:solidFill>
                  <a:srgbClr val="000000"/>
                </a:solidFill>
              </a:rPr>
              <a:t>,s</a:t>
            </a:r>
            <a:r>
              <a:rPr baseline="-25000" lang="en-US">
                <a:solidFill>
                  <a:srgbClr val="000000"/>
                </a:solidFill>
              </a:rPr>
              <a:t>i+1</a:t>
            </a:r>
            <a:r>
              <a:rPr lang="en-US">
                <a:solidFill>
                  <a:srgbClr val="000000"/>
                </a:solidFill>
              </a:rPr>
              <a:t>)=0.1.</a:t>
            </a:r>
            <a:endParaRPr baseline="-25000">
              <a:solidFill>
                <a:srgbClr val="000000"/>
              </a:solidFill>
            </a:endParaRPr>
          </a:p>
          <a:p>
            <a:pPr indent="-285750" lvl="1" marL="742950" rtl="0" algn="l">
              <a:spcBef>
                <a:spcPts val="392"/>
              </a:spcBef>
              <a:spcAft>
                <a:spcPts val="0"/>
              </a:spcAft>
              <a:buClr>
                <a:srgbClr val="000000"/>
              </a:buClr>
              <a:buSzPct val="100000"/>
              <a:buChar char="–"/>
            </a:pPr>
            <a:r>
              <a:rPr lang="en-US">
                <a:solidFill>
                  <a:srgbClr val="000000"/>
                </a:solidFill>
              </a:rPr>
              <a:t>Reward: all R(</a:t>
            </a:r>
            <a:r>
              <a:rPr i="1" lang="en-US">
                <a:solidFill>
                  <a:srgbClr val="000000"/>
                </a:solidFill>
              </a:rPr>
              <a:t>s</a:t>
            </a:r>
            <a:r>
              <a:rPr baseline="-25000" i="1" lang="en-US">
                <a:solidFill>
                  <a:srgbClr val="000000"/>
                </a:solidFill>
              </a:rPr>
              <a:t>i</a:t>
            </a:r>
            <a:r>
              <a:rPr lang="en-US">
                <a:solidFill>
                  <a:srgbClr val="000000"/>
                </a:solidFill>
              </a:rPr>
              <a:t>, </a:t>
            </a:r>
            <a:r>
              <a:rPr i="1" lang="en-US">
                <a:solidFill>
                  <a:srgbClr val="000000"/>
                </a:solidFill>
              </a:rPr>
              <a:t>a</a:t>
            </a:r>
            <a:r>
              <a:rPr baseline="-25000" i="1" lang="en-US">
                <a:solidFill>
                  <a:srgbClr val="000000"/>
                </a:solidFill>
              </a:rPr>
              <a:t>i</a:t>
            </a:r>
            <a:r>
              <a:rPr i="1" lang="en-US">
                <a:solidFill>
                  <a:srgbClr val="000000"/>
                </a:solidFill>
              </a:rPr>
              <a:t>, s</a:t>
            </a:r>
            <a:r>
              <a:rPr baseline="-25000" lang="en-US">
                <a:solidFill>
                  <a:srgbClr val="000000"/>
                </a:solidFill>
              </a:rPr>
              <a:t>j</a:t>
            </a:r>
            <a:r>
              <a:rPr lang="en-US">
                <a:solidFill>
                  <a:srgbClr val="000000"/>
                </a:solidFill>
              </a:rPr>
              <a:t>) = 0.0, except R(</a:t>
            </a:r>
            <a:r>
              <a:rPr i="1" lang="en-US">
                <a:solidFill>
                  <a:srgbClr val="000000"/>
                </a:solidFill>
              </a:rPr>
              <a:t>s</a:t>
            </a:r>
            <a:r>
              <a:rPr baseline="-25000" lang="en-US">
                <a:solidFill>
                  <a:srgbClr val="000000"/>
                </a:solidFill>
              </a:rPr>
              <a:t>n-1</a:t>
            </a:r>
            <a:r>
              <a:rPr lang="en-US">
                <a:solidFill>
                  <a:srgbClr val="000000"/>
                </a:solidFill>
              </a:rPr>
              <a:t>, </a:t>
            </a:r>
            <a:r>
              <a:rPr i="1" lang="en-US">
                <a:solidFill>
                  <a:srgbClr val="000000"/>
                </a:solidFill>
              </a:rPr>
              <a:t>a</a:t>
            </a:r>
            <a:r>
              <a:rPr baseline="-25000" lang="en-US">
                <a:solidFill>
                  <a:srgbClr val="000000"/>
                </a:solidFill>
              </a:rPr>
              <a:t>1</a:t>
            </a:r>
            <a:r>
              <a:rPr lang="en-US">
                <a:solidFill>
                  <a:srgbClr val="000000"/>
                </a:solidFill>
              </a:rPr>
              <a:t>, </a:t>
            </a:r>
            <a:r>
              <a:rPr i="1" lang="en-US">
                <a:solidFill>
                  <a:srgbClr val="000000"/>
                </a:solidFill>
              </a:rPr>
              <a:t>s</a:t>
            </a:r>
            <a:r>
              <a:rPr baseline="-25000" lang="en-US">
                <a:solidFill>
                  <a:srgbClr val="000000"/>
                </a:solidFill>
              </a:rPr>
              <a:t>n</a:t>
            </a:r>
            <a:r>
              <a:rPr lang="en-US">
                <a:solidFill>
                  <a:srgbClr val="000000"/>
                </a:solidFill>
              </a:rPr>
              <a:t>) = 99.9</a:t>
            </a:r>
            <a:endParaRPr/>
          </a:p>
          <a:p>
            <a:pPr indent="-285750" lvl="1" marL="742950" rtl="0" algn="l">
              <a:spcBef>
                <a:spcPts val="392"/>
              </a:spcBef>
              <a:spcAft>
                <a:spcPts val="0"/>
              </a:spcAft>
              <a:buClr>
                <a:srgbClr val="000000"/>
              </a:buClr>
              <a:buSzPct val="100000"/>
              <a:buChar char="–"/>
            </a:pPr>
            <a:r>
              <a:rPr lang="en-US">
                <a:solidFill>
                  <a:srgbClr val="000000"/>
                </a:solidFill>
              </a:rPr>
              <a:t>We define the goal state to be </a:t>
            </a:r>
            <a:r>
              <a:rPr i="1" lang="en-US">
                <a:solidFill>
                  <a:srgbClr val="000000"/>
                </a:solidFill>
              </a:rPr>
              <a:t>s</a:t>
            </a:r>
            <a:r>
              <a:rPr baseline="-25000" lang="en-US">
                <a:solidFill>
                  <a:srgbClr val="000000"/>
                </a:solidFill>
              </a:rPr>
              <a:t>n</a:t>
            </a:r>
            <a:endParaRPr baseline="-25000">
              <a:solidFill>
                <a:srgbClr val="000000"/>
              </a:solidFill>
            </a:endParaRPr>
          </a:p>
          <a:p>
            <a:pPr indent="-285750" lvl="1" marL="742950" rtl="0" algn="l">
              <a:spcBef>
                <a:spcPts val="392"/>
              </a:spcBef>
              <a:spcAft>
                <a:spcPts val="0"/>
              </a:spcAft>
              <a:buClr>
                <a:srgbClr val="000000"/>
              </a:buClr>
              <a:buSzPct val="100000"/>
              <a:buChar char="–"/>
            </a:pPr>
            <a:r>
              <a:rPr lang="en-US">
                <a:solidFill>
                  <a:srgbClr val="000000"/>
                </a:solidFill>
              </a:rPr>
              <a:t>Future discount factor: </a:t>
            </a:r>
            <a:r>
              <a:rPr lang="en-US">
                <a:solidFill>
                  <a:srgbClr val="000000"/>
                </a:solidFill>
                <a:latin typeface="Noto Sans Symbols"/>
                <a:ea typeface="Noto Sans Symbols"/>
                <a:cs typeface="Noto Sans Symbols"/>
                <a:sym typeface="Noto Sans Symbols"/>
              </a:rPr>
              <a:t>γ</a:t>
            </a:r>
            <a:r>
              <a:rPr lang="en-US">
                <a:solidFill>
                  <a:srgbClr val="000000"/>
                </a:solidFill>
              </a:rPr>
              <a:t> = 0.7</a:t>
            </a:r>
            <a:endParaRPr/>
          </a:p>
          <a:p>
            <a:pPr indent="-342900" lvl="1" marL="342900" rtl="0" algn="l">
              <a:spcBef>
                <a:spcPts val="392"/>
              </a:spcBef>
              <a:spcAft>
                <a:spcPts val="0"/>
              </a:spcAft>
              <a:buClr>
                <a:srgbClr val="000000"/>
              </a:buClr>
              <a:buSzPct val="100000"/>
              <a:buFont typeface="Arial"/>
              <a:buChar char="•"/>
            </a:pPr>
            <a:r>
              <a:rPr lang="en-US">
                <a:solidFill>
                  <a:srgbClr val="000000"/>
                </a:solidFill>
              </a:rPr>
              <a:t>U(</a:t>
            </a:r>
            <a:r>
              <a:rPr i="1" lang="en-US">
                <a:solidFill>
                  <a:srgbClr val="000000"/>
                </a:solidFill>
              </a:rPr>
              <a:t>s</a:t>
            </a:r>
            <a:r>
              <a:rPr baseline="-25000" lang="en-US">
                <a:solidFill>
                  <a:srgbClr val="000000"/>
                </a:solidFill>
              </a:rPr>
              <a:t>n-1</a:t>
            </a:r>
            <a:r>
              <a:rPr lang="en-US">
                <a:solidFill>
                  <a:srgbClr val="000000"/>
                </a:solidFill>
              </a:rPr>
              <a:t>)=99.9, U(</a:t>
            </a:r>
            <a:r>
              <a:rPr i="1" lang="en-US">
                <a:solidFill>
                  <a:srgbClr val="000000"/>
                </a:solidFill>
              </a:rPr>
              <a:t>s</a:t>
            </a:r>
            <a:r>
              <a:rPr baseline="-25000" lang="en-US">
                <a:solidFill>
                  <a:srgbClr val="000000"/>
                </a:solidFill>
              </a:rPr>
              <a:t>n-2</a:t>
            </a:r>
            <a:r>
              <a:rPr lang="en-US">
                <a:solidFill>
                  <a:srgbClr val="000000"/>
                </a:solidFill>
              </a:rPr>
              <a:t>)~=70, U(</a:t>
            </a:r>
            <a:r>
              <a:rPr i="1" lang="en-US">
                <a:solidFill>
                  <a:srgbClr val="000000"/>
                </a:solidFill>
              </a:rPr>
              <a:t>s</a:t>
            </a:r>
            <a:r>
              <a:rPr baseline="-25000" lang="en-US">
                <a:solidFill>
                  <a:srgbClr val="000000"/>
                </a:solidFill>
              </a:rPr>
              <a:t>n-3</a:t>
            </a:r>
            <a:r>
              <a:rPr lang="en-US">
                <a:solidFill>
                  <a:srgbClr val="000000"/>
                </a:solidFill>
              </a:rPr>
              <a:t>)~=49, … and U(</a:t>
            </a:r>
            <a:r>
              <a:rPr i="1" lang="en-US">
                <a:solidFill>
                  <a:srgbClr val="000000"/>
                </a:solidFill>
              </a:rPr>
              <a:t>s</a:t>
            </a:r>
            <a:r>
              <a:rPr baseline="-25000" lang="en-US">
                <a:solidFill>
                  <a:srgbClr val="000000"/>
                </a:solidFill>
              </a:rPr>
              <a:t>1</a:t>
            </a:r>
            <a:r>
              <a:rPr lang="en-US">
                <a:solidFill>
                  <a:srgbClr val="000000"/>
                </a:solidFill>
              </a:rPr>
              <a:t>)~=99.9*0.7</a:t>
            </a:r>
            <a:r>
              <a:rPr baseline="30000" lang="en-US">
                <a:solidFill>
                  <a:srgbClr val="000000"/>
                </a:solidFill>
              </a:rPr>
              <a:t>n</a:t>
            </a:r>
            <a:endParaRPr>
              <a:solidFill>
                <a:srgbClr val="000000"/>
              </a:solidFill>
            </a:endParaRPr>
          </a:p>
        </p:txBody>
      </p:sp>
      <p:sp>
        <p:nvSpPr>
          <p:cNvPr id="685" name="Google Shape;685;gcb9f054a2c_0_65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FFFF00"/>
                </a:solidFill>
              </a:rPr>
              <a:t>‹#›</a:t>
            </a:fld>
            <a:endParaRPr>
              <a:solidFill>
                <a:srgbClr val="FFFF00"/>
              </a:solidFill>
            </a:endParaRPr>
          </a:p>
        </p:txBody>
      </p:sp>
      <p:pic>
        <p:nvPicPr>
          <p:cNvPr id="686" name="Google Shape;686;gcb9f054a2c_0_656"/>
          <p:cNvPicPr preferRelativeResize="0"/>
          <p:nvPr/>
        </p:nvPicPr>
        <p:blipFill rotWithShape="1">
          <a:blip r:embed="rId3">
            <a:alphaModFix/>
          </a:blip>
          <a:srcRect b="0" l="0" r="0" t="0"/>
          <a:stretch/>
        </p:blipFill>
        <p:spPr>
          <a:xfrm>
            <a:off x="1256631" y="4419600"/>
            <a:ext cx="6960937" cy="1936750"/>
          </a:xfrm>
          <a:prstGeom prst="rect">
            <a:avLst/>
          </a:prstGeom>
          <a:solidFill>
            <a:schemeClr val="dk1"/>
          </a:solidFill>
          <a:ln>
            <a:noFill/>
          </a:ln>
        </p:spPr>
      </p:pic>
      <p:sp>
        <p:nvSpPr>
          <p:cNvPr id="687" name="Google Shape;687;gcb9f054a2c_0_656"/>
          <p:cNvSpPr txBox="1"/>
          <p:nvPr/>
        </p:nvSpPr>
        <p:spPr>
          <a:xfrm>
            <a:off x="6983948" y="6110388"/>
            <a:ext cx="594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99.9</a:t>
            </a:r>
            <a:endParaRPr sz="1800">
              <a:solidFill>
                <a:srgbClr val="000000"/>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gcb9f054a2c_0_6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b="1" lang="en-US">
                <a:solidFill>
                  <a:srgbClr val="000000"/>
                </a:solidFill>
              </a:rPr>
              <a:t>Model-Based RL</a:t>
            </a:r>
            <a:endParaRPr b="1">
              <a:solidFill>
                <a:srgbClr val="000000"/>
              </a:solidFill>
            </a:endParaRPr>
          </a:p>
        </p:txBody>
      </p:sp>
      <p:sp>
        <p:nvSpPr>
          <p:cNvPr id="693" name="Google Shape;693;gcb9f054a2c_0_664"/>
          <p:cNvSpPr txBox="1"/>
          <p:nvPr>
            <p:ph idx="1" type="body"/>
          </p:nvPr>
        </p:nvSpPr>
        <p:spPr>
          <a:xfrm>
            <a:off x="348989" y="1600201"/>
            <a:ext cx="8337900" cy="1908300"/>
          </a:xfrm>
          <a:prstGeom prst="rect">
            <a:avLst/>
          </a:prstGeom>
          <a:noFill/>
          <a:ln>
            <a:noFill/>
          </a:ln>
        </p:spPr>
        <p:txBody>
          <a:bodyPr anchorCtr="0" anchor="t" bIns="45700" lIns="91425" spcFirstLastPara="1" rIns="91425" wrap="square" tIns="45700">
            <a:normAutofit fontScale="77500" lnSpcReduction="10000"/>
          </a:bodyPr>
          <a:lstStyle/>
          <a:p>
            <a:pPr indent="-342900" lvl="0" marL="342900" rtl="0" algn="l">
              <a:spcBef>
                <a:spcPts val="0"/>
              </a:spcBef>
              <a:spcAft>
                <a:spcPts val="0"/>
              </a:spcAft>
              <a:buClr>
                <a:schemeClr val="dk1"/>
              </a:buClr>
              <a:buSzPct val="100000"/>
              <a:buChar char="•"/>
            </a:pPr>
            <a:r>
              <a:rPr lang="en-US"/>
              <a:t>Learn an approximate model based on random actions</a:t>
            </a:r>
            <a:endParaRPr/>
          </a:p>
          <a:p>
            <a:pPr indent="-285750" lvl="1" marL="742950" rtl="0" algn="l">
              <a:spcBef>
                <a:spcPts val="434"/>
              </a:spcBef>
              <a:spcAft>
                <a:spcPts val="0"/>
              </a:spcAft>
              <a:buClr>
                <a:schemeClr val="dk1"/>
              </a:buClr>
              <a:buSzPct val="100000"/>
              <a:buChar char="–"/>
            </a:pPr>
            <a:r>
              <a:rPr lang="en-US"/>
              <a:t>From a state s, count outcomes of s’ for each (s, a)</a:t>
            </a:r>
            <a:endParaRPr/>
          </a:p>
          <a:p>
            <a:pPr indent="-285750" lvl="1" marL="742950" rtl="0" algn="l">
              <a:spcBef>
                <a:spcPts val="434"/>
              </a:spcBef>
              <a:spcAft>
                <a:spcPts val="0"/>
              </a:spcAft>
              <a:buClr>
                <a:schemeClr val="dk1"/>
              </a:buClr>
              <a:buSzPct val="100000"/>
              <a:buChar char="–"/>
            </a:pPr>
            <a:r>
              <a:rPr lang="en-US"/>
              <a:t>Normalize to give an estimate of P(s, a, s’)</a:t>
            </a:r>
            <a:endParaRPr/>
          </a:p>
          <a:p>
            <a:pPr indent="-285750" lvl="1" marL="742950" rtl="0" algn="l">
              <a:spcBef>
                <a:spcPts val="434"/>
              </a:spcBef>
              <a:spcAft>
                <a:spcPts val="0"/>
              </a:spcAft>
              <a:buClr>
                <a:schemeClr val="dk1"/>
              </a:buClr>
              <a:buSzPct val="100000"/>
              <a:buChar char="–"/>
            </a:pPr>
            <a:r>
              <a:rPr lang="en-US"/>
              <a:t>Learn state utility U(s) from rewards R(s, a, s’) when encountered</a:t>
            </a:r>
            <a:endParaRPr/>
          </a:p>
          <a:p>
            <a:pPr indent="-285750" lvl="1" marL="742950" rtl="0" algn="l">
              <a:spcBef>
                <a:spcPts val="434"/>
              </a:spcBef>
              <a:spcAft>
                <a:spcPts val="0"/>
              </a:spcAft>
              <a:buClr>
                <a:schemeClr val="dk1"/>
              </a:buClr>
              <a:buSzPct val="100000"/>
              <a:buChar char="–"/>
            </a:pPr>
            <a:r>
              <a:rPr lang="en-US"/>
              <a:t>Solve the learned MDP and obtain a policy (e.g. policy iteration)</a:t>
            </a:r>
            <a:endParaRPr/>
          </a:p>
        </p:txBody>
      </p:sp>
      <p:sp>
        <p:nvSpPr>
          <p:cNvPr id="694" name="Google Shape;694;gcb9f054a2c_0_664"/>
          <p:cNvSpPr txBox="1"/>
          <p:nvPr/>
        </p:nvSpPr>
        <p:spPr>
          <a:xfrm>
            <a:off x="1022898" y="3512438"/>
            <a:ext cx="6442200" cy="1754700"/>
          </a:xfrm>
          <a:prstGeom prst="rect">
            <a:avLst/>
          </a:prstGeom>
          <a:solidFill>
            <a:srgbClr val="CCFFCC"/>
          </a:solidFill>
          <a:ln cap="flat" cmpd="sng" w="9525">
            <a:solidFill>
              <a:srgbClr val="FFFF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Pros:</a:t>
            </a:r>
            <a:endParaRPr/>
          </a:p>
          <a:p>
            <a:pPr indent="0" lvl="1" marL="45720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If and when the goal changes, one can use the learned model P(s, a, s’) to recalculate U(s) and compute a new policy offline</a:t>
            </a:r>
            <a:endParaRPr/>
          </a:p>
          <a:p>
            <a:pPr indent="0" lvl="0" marL="0" marR="0" rtl="0" algn="l">
              <a:spcBef>
                <a:spcPts val="0"/>
              </a:spcBef>
              <a:spcAft>
                <a:spcPts val="0"/>
              </a:spcAft>
              <a:buNone/>
            </a:pPr>
            <a:r>
              <a:rPr lang="en-US" sz="1800">
                <a:solidFill>
                  <a:srgbClr val="000000"/>
                </a:solidFill>
                <a:latin typeface="Calibri"/>
                <a:ea typeface="Calibri"/>
                <a:cs typeface="Calibri"/>
                <a:sym typeface="Calibri"/>
              </a:rPr>
              <a:t>Cons:</a:t>
            </a:r>
            <a:endParaRPr/>
          </a:p>
          <a:p>
            <a:pPr indent="0" lvl="1" marL="45720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Larger representation than model-free RL</a:t>
            </a:r>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gcb9f054a2c_0_6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0000"/>
              </a:buClr>
              <a:buSzPct val="100000"/>
              <a:buFont typeface="Calibri"/>
              <a:buNone/>
            </a:pPr>
            <a:r>
              <a:rPr lang="en-US">
                <a:solidFill>
                  <a:srgbClr val="000000"/>
                </a:solidFill>
              </a:rPr>
              <a:t>Model-Free Reinforcement Learning</a:t>
            </a:r>
            <a:endParaRPr>
              <a:solidFill>
                <a:srgbClr val="000000"/>
              </a:solidFill>
            </a:endParaRPr>
          </a:p>
        </p:txBody>
      </p:sp>
      <p:sp>
        <p:nvSpPr>
          <p:cNvPr id="700" name="Google Shape;700;gcb9f054a2c_0_67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Objective: Learn the optimal policy</a:t>
            </a:r>
            <a:r>
              <a:rPr lang="en-US">
                <a:solidFill>
                  <a:srgbClr val="BF9000"/>
                </a:solidFill>
              </a:rPr>
              <a:t> π*(s)=a</a:t>
            </a:r>
            <a:endParaRPr>
              <a:solidFill>
                <a:srgbClr val="BF9000"/>
              </a:solidFill>
            </a:endParaRPr>
          </a:p>
          <a:p>
            <a:pPr indent="-342900" lvl="0" marL="342900" rtl="0" algn="l">
              <a:spcBef>
                <a:spcPts val="592"/>
              </a:spcBef>
              <a:spcAft>
                <a:spcPts val="0"/>
              </a:spcAft>
              <a:buClr>
                <a:schemeClr val="dk1"/>
              </a:buClr>
              <a:buSzPct val="100000"/>
              <a:buChar char="•"/>
            </a:pPr>
            <a:r>
              <a:rPr lang="en-US"/>
              <a:t>Model-based RL</a:t>
            </a:r>
            <a:endParaRPr/>
          </a:p>
          <a:p>
            <a:pPr indent="-285750" lvl="1" marL="742950" rtl="0" algn="l">
              <a:spcBef>
                <a:spcPts val="518"/>
              </a:spcBef>
              <a:spcAft>
                <a:spcPts val="0"/>
              </a:spcAft>
              <a:buClr>
                <a:schemeClr val="dk1"/>
              </a:buClr>
              <a:buSzPct val="100000"/>
              <a:buChar char="–"/>
            </a:pPr>
            <a:r>
              <a:rPr lang="en-US"/>
              <a:t>First learn the transition model and the utility values of states, then learn the policy (e.g., policy iteration)</a:t>
            </a:r>
            <a:endParaRPr/>
          </a:p>
          <a:p>
            <a:pPr indent="-342900" lvl="0" marL="342900" rtl="0" algn="l">
              <a:spcBef>
                <a:spcPts val="592"/>
              </a:spcBef>
              <a:spcAft>
                <a:spcPts val="0"/>
              </a:spcAft>
              <a:buClr>
                <a:srgbClr val="800000"/>
              </a:buClr>
              <a:buSzPct val="100000"/>
              <a:buChar char="•"/>
            </a:pPr>
            <a:r>
              <a:rPr b="1" lang="en-US">
                <a:solidFill>
                  <a:srgbClr val="800000"/>
                </a:solidFill>
              </a:rPr>
              <a:t>Model-free RL</a:t>
            </a:r>
            <a:endParaRPr/>
          </a:p>
          <a:p>
            <a:pPr indent="-285750" lvl="1" marL="742950" rtl="0" algn="l">
              <a:spcBef>
                <a:spcPts val="518"/>
              </a:spcBef>
              <a:spcAft>
                <a:spcPts val="0"/>
              </a:spcAft>
              <a:buClr>
                <a:schemeClr val="dk1"/>
              </a:buClr>
              <a:buSzPct val="100000"/>
              <a:buChar char="–"/>
            </a:pPr>
            <a:r>
              <a:rPr lang="en-US"/>
              <a:t>Learn the policy without learning an explicit model, but by receiving “samples” from the environment</a:t>
            </a:r>
            <a:endParaRPr/>
          </a:p>
          <a:p>
            <a:pPr indent="-285750" lvl="1" marL="742950" rtl="0" algn="l">
              <a:spcBef>
                <a:spcPts val="518"/>
              </a:spcBef>
              <a:spcAft>
                <a:spcPts val="0"/>
              </a:spcAft>
              <a:buClr>
                <a:schemeClr val="dk1"/>
              </a:buClr>
              <a:buSzPct val="100000"/>
              <a:buChar char="–"/>
            </a:pPr>
            <a:r>
              <a:rPr lang="en-US"/>
              <a:t>Three algorithms we will learn:</a:t>
            </a:r>
            <a:endParaRPr/>
          </a:p>
          <a:p>
            <a:pPr indent="-228600" lvl="2" marL="1143000" rtl="0" algn="l">
              <a:spcBef>
                <a:spcPts val="444"/>
              </a:spcBef>
              <a:spcAft>
                <a:spcPts val="0"/>
              </a:spcAft>
              <a:buClr>
                <a:schemeClr val="dk1"/>
              </a:buClr>
              <a:buSzPct val="100000"/>
              <a:buChar char="•"/>
            </a:pPr>
            <a:r>
              <a:rPr lang="en-US"/>
              <a:t>Monte Carlo</a:t>
            </a:r>
            <a:endParaRPr/>
          </a:p>
          <a:p>
            <a:pPr indent="-228600" lvl="2" marL="1143000" rtl="0" algn="l">
              <a:spcBef>
                <a:spcPts val="444"/>
              </a:spcBef>
              <a:spcAft>
                <a:spcPts val="0"/>
              </a:spcAft>
              <a:buClr>
                <a:schemeClr val="dk1"/>
              </a:buClr>
              <a:buSzPct val="100000"/>
              <a:buChar char="•"/>
            </a:pPr>
            <a:r>
              <a:rPr lang="en-US"/>
              <a:t>Temporal Difference</a:t>
            </a:r>
            <a:endParaRPr/>
          </a:p>
          <a:p>
            <a:pPr indent="-228600" lvl="2" marL="1143000" rtl="0" algn="l">
              <a:spcBef>
                <a:spcPts val="444"/>
              </a:spcBef>
              <a:spcAft>
                <a:spcPts val="0"/>
              </a:spcAft>
              <a:buClr>
                <a:schemeClr val="dk1"/>
              </a:buClr>
              <a:buSzPct val="100000"/>
              <a:buChar char="•"/>
            </a:pPr>
            <a:r>
              <a:rPr lang="en-US"/>
              <a:t>Q-Learning</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gcb9f054a2c_0_6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lang="en-US"/>
              <a:t>Monte Carlo RL (model free)</a:t>
            </a:r>
            <a:endParaRPr b="1"/>
          </a:p>
        </p:txBody>
      </p:sp>
      <p:sp>
        <p:nvSpPr>
          <p:cNvPr id="706" name="Google Shape;706;gcb9f054a2c_0_67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lnSpcReduction="20000"/>
          </a:bodyPr>
          <a:lstStyle/>
          <a:p>
            <a:pPr indent="-256032" lvl="1" marL="365760" rtl="0" algn="l">
              <a:spcBef>
                <a:spcPts val="0"/>
              </a:spcBef>
              <a:spcAft>
                <a:spcPts val="0"/>
              </a:spcAft>
              <a:buClr>
                <a:schemeClr val="dk1"/>
              </a:buClr>
              <a:buSzPts val="2800"/>
              <a:buChar char="–"/>
            </a:pPr>
            <a:r>
              <a:rPr lang="en-US"/>
              <a:t>Generate a fixed policy </a:t>
            </a:r>
            <a:r>
              <a:rPr lang="en-US">
                <a:solidFill>
                  <a:srgbClr val="800000"/>
                </a:solidFill>
              </a:rPr>
              <a:t>π(s) = a </a:t>
            </a:r>
            <a:r>
              <a:rPr lang="en-US"/>
              <a:t>based on</a:t>
            </a:r>
            <a:r>
              <a:rPr lang="en-US">
                <a:solidFill>
                  <a:srgbClr val="800000"/>
                </a:solidFill>
              </a:rPr>
              <a:t> U(s)</a:t>
            </a:r>
            <a:endParaRPr/>
          </a:p>
          <a:p>
            <a:pPr indent="-256032" lvl="2" marL="765810" rtl="0" algn="l">
              <a:spcBef>
                <a:spcPts val="400"/>
              </a:spcBef>
              <a:spcAft>
                <a:spcPts val="0"/>
              </a:spcAft>
              <a:buClr>
                <a:schemeClr val="dk1"/>
              </a:buClr>
              <a:buSzPts val="2400"/>
              <a:buChar char="•"/>
            </a:pPr>
            <a:r>
              <a:rPr lang="en-US"/>
              <a:t>In each </a:t>
            </a:r>
            <a:r>
              <a:rPr lang="en-US">
                <a:solidFill>
                  <a:srgbClr val="800000"/>
                </a:solidFill>
              </a:rPr>
              <a:t>episode</a:t>
            </a:r>
            <a:r>
              <a:rPr lang="en-US"/>
              <a:t>, the learner follows the policy starting at a random state</a:t>
            </a:r>
            <a:endParaRPr/>
          </a:p>
          <a:p>
            <a:pPr indent="-256032" lvl="2" marL="765810" rtl="0" algn="l">
              <a:spcBef>
                <a:spcPts val="400"/>
              </a:spcBef>
              <a:spcAft>
                <a:spcPts val="0"/>
              </a:spcAft>
              <a:buClr>
                <a:schemeClr val="dk1"/>
              </a:buClr>
              <a:buSzPts val="2400"/>
              <a:buChar char="•"/>
            </a:pPr>
            <a:r>
              <a:rPr lang="en-US"/>
              <a:t>Average the sampled returns originating from each state</a:t>
            </a:r>
            <a:endParaRPr/>
          </a:p>
          <a:p>
            <a:pPr indent="-256032" lvl="2" marL="765810" rtl="0" algn="l">
              <a:spcBef>
                <a:spcPts val="400"/>
              </a:spcBef>
              <a:spcAft>
                <a:spcPts val="0"/>
              </a:spcAft>
              <a:buClr>
                <a:schemeClr val="dk1"/>
              </a:buClr>
              <a:buSzPts val="2400"/>
              <a:buChar char="•"/>
            </a:pPr>
            <a:r>
              <a:rPr lang="en-US"/>
              <a:t>Generate a policy based on U(s) as in “policy iteration”</a:t>
            </a:r>
            <a:endParaRPr sz="2600"/>
          </a:p>
          <a:p>
            <a:pPr indent="-342900" lvl="0" marL="342900" rtl="0" algn="l">
              <a:spcBef>
                <a:spcPts val="520"/>
              </a:spcBef>
              <a:spcAft>
                <a:spcPts val="0"/>
              </a:spcAft>
              <a:buClr>
                <a:schemeClr val="dk1"/>
              </a:buClr>
              <a:buSzPts val="2600"/>
              <a:buChar char="•"/>
            </a:pPr>
            <a:r>
              <a:rPr lang="en-US" sz="2600"/>
              <a:t>Cons:</a:t>
            </a:r>
            <a:endParaRPr/>
          </a:p>
          <a:p>
            <a:pPr indent="-285750" lvl="1" marL="742950" rtl="0" algn="l">
              <a:spcBef>
                <a:spcPts val="440"/>
              </a:spcBef>
              <a:spcAft>
                <a:spcPts val="0"/>
              </a:spcAft>
              <a:buClr>
                <a:schemeClr val="dk1"/>
              </a:buClr>
              <a:buSzPts val="2200"/>
              <a:buChar char="–"/>
            </a:pPr>
            <a:r>
              <a:rPr lang="en-US" sz="2200"/>
              <a:t>The utility value of states U(s) is given and fixed (not learned) </a:t>
            </a:r>
            <a:endParaRPr/>
          </a:p>
          <a:p>
            <a:pPr indent="-285750" lvl="1" marL="742950" rtl="0" algn="l">
              <a:spcBef>
                <a:spcPts val="440"/>
              </a:spcBef>
              <a:spcAft>
                <a:spcPts val="0"/>
              </a:spcAft>
              <a:buClr>
                <a:schemeClr val="dk1"/>
              </a:buClr>
              <a:buSzPts val="2200"/>
              <a:buChar char="–"/>
            </a:pPr>
            <a:r>
              <a:rPr lang="en-US" sz="2200"/>
              <a:t>Works only in episodic problems</a:t>
            </a:r>
            <a:endParaRPr sz="2200"/>
          </a:p>
          <a:p>
            <a:pPr indent="-285750" lvl="1" marL="742950" rtl="0" algn="l">
              <a:spcBef>
                <a:spcPts val="440"/>
              </a:spcBef>
              <a:spcAft>
                <a:spcPts val="0"/>
              </a:spcAft>
              <a:buClr>
                <a:schemeClr val="dk1"/>
              </a:buClr>
              <a:buSzPts val="2200"/>
              <a:buChar char="–"/>
            </a:pPr>
            <a:r>
              <a:rPr lang="en-US" sz="2200"/>
              <a:t>Takes a very long time to converge as learning is from complete sample returns</a:t>
            </a:r>
            <a:endParaRPr/>
          </a:p>
          <a:p>
            <a:pPr indent="-285750" lvl="1" marL="742950" rtl="0" algn="l">
              <a:spcBef>
                <a:spcPts val="440"/>
              </a:spcBef>
              <a:spcAft>
                <a:spcPts val="0"/>
              </a:spcAft>
              <a:buClr>
                <a:schemeClr val="dk1"/>
              </a:buClr>
              <a:buSzPts val="2200"/>
              <a:buChar char="–"/>
            </a:pPr>
            <a:r>
              <a:rPr lang="en-US" sz="2200"/>
              <a:t>Wastes information as it figures out state values in isolation from other states</a:t>
            </a:r>
            <a:endParaRPr sz="22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gcb9f054a2c_0_6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0000"/>
              </a:buClr>
              <a:buSzPct val="100000"/>
              <a:buFont typeface="Calibri"/>
              <a:buNone/>
            </a:pPr>
            <a:r>
              <a:rPr b="1" lang="en-US">
                <a:solidFill>
                  <a:srgbClr val="000000"/>
                </a:solidFill>
              </a:rPr>
              <a:t>Temporal Difference RL (model free)</a:t>
            </a:r>
            <a:endParaRPr b="1">
              <a:solidFill>
                <a:srgbClr val="000000"/>
              </a:solidFill>
            </a:endParaRPr>
          </a:p>
        </p:txBody>
      </p:sp>
      <p:sp>
        <p:nvSpPr>
          <p:cNvPr id="712" name="Google Shape;712;gcb9f054a2c_0_680"/>
          <p:cNvSpPr txBox="1"/>
          <p:nvPr>
            <p:ph idx="1" type="body"/>
          </p:nvPr>
        </p:nvSpPr>
        <p:spPr>
          <a:xfrm>
            <a:off x="533400" y="1524000"/>
            <a:ext cx="8001000" cy="4526100"/>
          </a:xfrm>
          <a:prstGeom prst="rect">
            <a:avLst/>
          </a:prstGeom>
          <a:noFill/>
          <a:ln>
            <a:noFill/>
          </a:ln>
        </p:spPr>
        <p:txBody>
          <a:bodyPr anchorCtr="0" anchor="t" bIns="45700" lIns="91425" spcFirstLastPara="1" rIns="91425" wrap="square" tIns="45700">
            <a:normAutofit fontScale="70000" lnSpcReduction="10000"/>
          </a:bodyPr>
          <a:lstStyle/>
          <a:p>
            <a:pPr indent="-342900" lvl="0" marL="342900" rtl="0" algn="l">
              <a:spcBef>
                <a:spcPts val="0"/>
              </a:spcBef>
              <a:spcAft>
                <a:spcPts val="0"/>
              </a:spcAft>
              <a:buClr>
                <a:schemeClr val="dk1"/>
              </a:buClr>
              <a:buSzPct val="100000"/>
              <a:buChar char="•"/>
            </a:pPr>
            <a:r>
              <a:rPr lang="en-US"/>
              <a:t>Improve Monte Carlo, still using a fixed policy</a:t>
            </a:r>
            <a:endParaRPr/>
          </a:p>
          <a:p>
            <a:pPr indent="-285750" lvl="1" marL="742950" rtl="0" algn="l">
              <a:spcBef>
                <a:spcPts val="392"/>
              </a:spcBef>
              <a:spcAft>
                <a:spcPts val="0"/>
              </a:spcAft>
              <a:buClr>
                <a:srgbClr val="800000"/>
              </a:buClr>
              <a:buSzPct val="100000"/>
              <a:buChar char="–"/>
            </a:pPr>
            <a:r>
              <a:rPr lang="en-US">
                <a:solidFill>
                  <a:srgbClr val="800000"/>
                </a:solidFill>
              </a:rPr>
              <a:t>Update U(s) using each sample (s, a, s’, r) </a:t>
            </a:r>
            <a:r>
              <a:rPr lang="en-US"/>
              <a:t>received from the environment and each sample includes: </a:t>
            </a:r>
            <a:endParaRPr/>
          </a:p>
          <a:p>
            <a:pPr indent="-457200" lvl="2" marL="1371600" rtl="0" algn="l">
              <a:spcBef>
                <a:spcPts val="336"/>
              </a:spcBef>
              <a:spcAft>
                <a:spcPts val="0"/>
              </a:spcAft>
              <a:buClr>
                <a:schemeClr val="dk1"/>
              </a:buClr>
              <a:buSzPct val="100000"/>
              <a:buFont typeface="Calibri"/>
              <a:buAutoNum type="arabicPeriod"/>
            </a:pPr>
            <a:r>
              <a:rPr lang="en-US"/>
              <a:t>A state transition (s,a)🡪s’ done by the environment</a:t>
            </a:r>
            <a:endParaRPr/>
          </a:p>
          <a:p>
            <a:pPr indent="-457200" lvl="2" marL="1371600" rtl="0" algn="l">
              <a:spcBef>
                <a:spcPts val="336"/>
              </a:spcBef>
              <a:spcAft>
                <a:spcPts val="0"/>
              </a:spcAft>
              <a:buClr>
                <a:schemeClr val="dk1"/>
              </a:buClr>
              <a:buSzPct val="100000"/>
              <a:buFont typeface="Calibri"/>
              <a:buAutoNum type="arabicPeriod"/>
            </a:pPr>
            <a:r>
              <a:rPr lang="en-US"/>
              <a:t>A reward received for the action</a:t>
            </a:r>
            <a:r>
              <a:rPr lang="en-US">
                <a:solidFill>
                  <a:srgbClr val="BF9000"/>
                </a:solidFill>
              </a:rPr>
              <a:t> r = R(s, a, s’) </a:t>
            </a:r>
            <a:endParaRPr>
              <a:solidFill>
                <a:srgbClr val="BF9000"/>
              </a:solidFill>
            </a:endParaRPr>
          </a:p>
          <a:p>
            <a:pPr indent="-457200" lvl="2" marL="1371600" rtl="0" algn="l">
              <a:spcBef>
                <a:spcPts val="336"/>
              </a:spcBef>
              <a:spcAft>
                <a:spcPts val="0"/>
              </a:spcAft>
              <a:buClr>
                <a:schemeClr val="dk1"/>
              </a:buClr>
              <a:buSzPct val="100000"/>
              <a:buFont typeface="Calibri"/>
              <a:buAutoNum type="arabicPeriod"/>
            </a:pPr>
            <a:r>
              <a:rPr lang="en-US"/>
              <a:t>And the value of the next state</a:t>
            </a:r>
            <a:r>
              <a:rPr lang="en-US">
                <a:solidFill>
                  <a:srgbClr val="BF9000"/>
                </a:solidFill>
              </a:rPr>
              <a:t> U(s’)</a:t>
            </a:r>
            <a:endParaRPr>
              <a:solidFill>
                <a:srgbClr val="BF9000"/>
              </a:solidFill>
            </a:endParaRPr>
          </a:p>
          <a:p>
            <a:pPr indent="-285750" lvl="1" marL="742950" rtl="0" algn="l">
              <a:spcBef>
                <a:spcPts val="392"/>
              </a:spcBef>
              <a:spcAft>
                <a:spcPts val="0"/>
              </a:spcAft>
              <a:buClr>
                <a:schemeClr val="dk1"/>
              </a:buClr>
              <a:buSzPct val="100000"/>
              <a:buChar char="–"/>
            </a:pPr>
            <a:r>
              <a:rPr lang="en-US"/>
              <a:t>That is, </a:t>
            </a:r>
            <a:r>
              <a:rPr lang="en-US">
                <a:solidFill>
                  <a:srgbClr val="800000"/>
                </a:solidFill>
              </a:rPr>
              <a:t>Sample = r + γU(s’), </a:t>
            </a:r>
            <a:r>
              <a:rPr lang="en-US"/>
              <a:t>where</a:t>
            </a:r>
            <a:r>
              <a:rPr lang="en-US">
                <a:solidFill>
                  <a:srgbClr val="FF0000"/>
                </a:solidFill>
              </a:rPr>
              <a:t> γ </a:t>
            </a:r>
            <a:r>
              <a:rPr lang="en-US"/>
              <a:t>= future discount</a:t>
            </a:r>
            <a:endParaRPr>
              <a:solidFill>
                <a:srgbClr val="FFFF00"/>
              </a:solidFill>
            </a:endParaRPr>
          </a:p>
          <a:p>
            <a:pPr indent="-342900" lvl="0" marL="342900" rtl="0" algn="l">
              <a:spcBef>
                <a:spcPts val="448"/>
              </a:spcBef>
              <a:spcAft>
                <a:spcPts val="0"/>
              </a:spcAft>
              <a:buClr>
                <a:schemeClr val="dk1"/>
              </a:buClr>
              <a:buSzPct val="100000"/>
              <a:buChar char="•"/>
            </a:pPr>
            <a:r>
              <a:rPr b="1" lang="en-US"/>
              <a:t>TD Algorithm:</a:t>
            </a:r>
            <a:endParaRPr/>
          </a:p>
          <a:p>
            <a:pPr indent="-285750" lvl="1" marL="742950" rtl="0" algn="l">
              <a:spcBef>
                <a:spcPts val="392"/>
              </a:spcBef>
              <a:spcAft>
                <a:spcPts val="0"/>
              </a:spcAft>
              <a:buClr>
                <a:srgbClr val="800000"/>
              </a:buClr>
              <a:buSzPct val="100000"/>
              <a:buChar char="–"/>
            </a:pPr>
            <a:r>
              <a:rPr lang="en-US">
                <a:solidFill>
                  <a:srgbClr val="800000"/>
                </a:solidFill>
              </a:rPr>
              <a:t>U(s) ← (1-α)U(s) + α*Sample = (1-α)U(s) + α[r+γU(s’)] </a:t>
            </a:r>
            <a:endParaRPr/>
          </a:p>
          <a:p>
            <a:pPr indent="-285750" lvl="1" marL="742950" rtl="0" algn="l">
              <a:spcBef>
                <a:spcPts val="392"/>
              </a:spcBef>
              <a:spcAft>
                <a:spcPts val="0"/>
              </a:spcAft>
              <a:buClr>
                <a:schemeClr val="dk1"/>
              </a:buClr>
              <a:buSzPct val="100000"/>
              <a:buChar char="–"/>
            </a:pPr>
            <a:r>
              <a:rPr lang="en-US"/>
              <a:t>Where</a:t>
            </a:r>
            <a:r>
              <a:rPr lang="en-US">
                <a:solidFill>
                  <a:srgbClr val="FF0000"/>
                </a:solidFill>
              </a:rPr>
              <a:t> </a:t>
            </a:r>
            <a:r>
              <a:rPr lang="en-US"/>
              <a:t>α is the “learning rate” (how much you trust the sample)</a:t>
            </a:r>
            <a:endParaRPr/>
          </a:p>
          <a:p>
            <a:pPr indent="-285750" lvl="1" marL="742950" rtl="0" algn="l">
              <a:spcBef>
                <a:spcPts val="392"/>
              </a:spcBef>
              <a:spcAft>
                <a:spcPts val="0"/>
              </a:spcAft>
              <a:buClr>
                <a:schemeClr val="dk1"/>
              </a:buClr>
              <a:buSzPct val="100000"/>
              <a:buChar char="–"/>
            </a:pPr>
            <a:r>
              <a:rPr lang="en-US"/>
              <a:t>You might decrease</a:t>
            </a:r>
            <a:r>
              <a:rPr lang="en-US">
                <a:solidFill>
                  <a:srgbClr val="FF0000"/>
                </a:solidFill>
              </a:rPr>
              <a:t> </a:t>
            </a:r>
            <a:r>
              <a:rPr lang="en-US">
                <a:solidFill>
                  <a:srgbClr val="000000"/>
                </a:solidFill>
              </a:rPr>
              <a:t>α</a:t>
            </a:r>
            <a:r>
              <a:rPr lang="en-US">
                <a:solidFill>
                  <a:srgbClr val="FF0000"/>
                </a:solidFill>
              </a:rPr>
              <a:t> </a:t>
            </a:r>
            <a:r>
              <a:rPr lang="en-US"/>
              <a:t>over time when converges to the average</a:t>
            </a:r>
            <a:endParaRPr/>
          </a:p>
          <a:p>
            <a:pPr indent="-285750" lvl="1" marL="742950" rtl="0" algn="l">
              <a:spcBef>
                <a:spcPts val="392"/>
              </a:spcBef>
              <a:spcAft>
                <a:spcPts val="0"/>
              </a:spcAft>
              <a:buClr>
                <a:schemeClr val="dk1"/>
              </a:buClr>
              <a:buSzPct val="100000"/>
              <a:buChar char="–"/>
            </a:pPr>
            <a:r>
              <a:rPr lang="en-US"/>
              <a:t>The </a:t>
            </a:r>
            <a:r>
              <a:rPr lang="en-US">
                <a:solidFill>
                  <a:srgbClr val="800000"/>
                </a:solidFill>
              </a:rPr>
              <a:t>parameter α </a:t>
            </a:r>
            <a:r>
              <a:rPr lang="en-US"/>
              <a:t>also represents “forgetting long past values”</a:t>
            </a:r>
            <a:endParaRPr/>
          </a:p>
          <a:p>
            <a:pPr indent="-342900" lvl="0" marL="342900" rtl="0" algn="l">
              <a:spcBef>
                <a:spcPts val="448"/>
              </a:spcBef>
              <a:spcAft>
                <a:spcPts val="0"/>
              </a:spcAft>
              <a:buClr>
                <a:schemeClr val="dk1"/>
              </a:buClr>
              <a:buSzPct val="100000"/>
              <a:buChar char="•"/>
            </a:pPr>
            <a:r>
              <a:rPr lang="en-US"/>
              <a:t>Cons:</a:t>
            </a:r>
            <a:endParaRPr/>
          </a:p>
          <a:p>
            <a:pPr indent="-285750" lvl="1" marL="742950" rtl="0" algn="l">
              <a:spcBef>
                <a:spcPts val="392"/>
              </a:spcBef>
              <a:spcAft>
                <a:spcPts val="0"/>
              </a:spcAft>
              <a:buClr>
                <a:schemeClr val="dk1"/>
              </a:buClr>
              <a:buSzPct val="100000"/>
              <a:buChar char="–"/>
            </a:pPr>
            <a:r>
              <a:rPr lang="en-US"/>
              <a:t>Only provides the utility values of states, not improve policy directly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cb9f054a2c_0_28"/>
          <p:cNvSpPr txBox="1"/>
          <p:nvPr>
            <p:ph type="title"/>
          </p:nvPr>
        </p:nvSpPr>
        <p:spPr>
          <a:xfrm>
            <a:off x="457200" y="274638"/>
            <a:ext cx="82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One Solution: Reinforcement Learning</a:t>
            </a:r>
            <a:endParaRPr/>
          </a:p>
        </p:txBody>
      </p:sp>
      <p:sp>
        <p:nvSpPr>
          <p:cNvPr id="134" name="Google Shape;134;gcb9f054a2c_0_28"/>
          <p:cNvSpPr txBox="1"/>
          <p:nvPr>
            <p:ph idx="1" type="body"/>
          </p:nvPr>
        </p:nvSpPr>
        <p:spPr>
          <a:xfrm>
            <a:off x="457200" y="1600200"/>
            <a:ext cx="8229600" cy="4526100"/>
          </a:xfrm>
          <a:prstGeom prst="rect">
            <a:avLst/>
          </a:prstGeom>
        </p:spPr>
        <p:txBody>
          <a:bodyPr anchorCtr="0" anchor="t" bIns="45700" lIns="91425" spcFirstLastPara="1" rIns="91425" wrap="square" tIns="45700">
            <a:normAutofit lnSpcReduction="10000"/>
          </a:bodyPr>
          <a:lstStyle/>
          <a:p>
            <a:pPr indent="-342900" lvl="0" marL="457200" rtl="0" algn="l">
              <a:spcBef>
                <a:spcPts val="360"/>
              </a:spcBef>
              <a:spcAft>
                <a:spcPts val="0"/>
              </a:spcAft>
              <a:buSzPts val="1800"/>
              <a:buChar char="•"/>
            </a:pPr>
            <a:r>
              <a:rPr lang="en-US"/>
              <a:t>Assume you have a language model that tries to maximize a utility function (i.e., some value)</a:t>
            </a:r>
            <a:endParaRPr/>
          </a:p>
          <a:p>
            <a:pPr indent="-342900" lvl="0" marL="457200" rtl="0" algn="l">
              <a:spcBef>
                <a:spcPts val="0"/>
              </a:spcBef>
              <a:spcAft>
                <a:spcPts val="0"/>
              </a:spcAft>
              <a:buSzPts val="1800"/>
              <a:buChar char="•"/>
            </a:pPr>
            <a:r>
              <a:rPr lang="en-US"/>
              <a:t>You give your hypothetical language model a task, e.g., given everything it knows, is it faster to rollerblade in </a:t>
            </a:r>
            <a:r>
              <a:rPr lang="en-US"/>
              <a:t>grass or gravel?</a:t>
            </a:r>
            <a:endParaRPr/>
          </a:p>
          <a:p>
            <a:pPr indent="-342900" lvl="0" marL="457200" rtl="0" algn="l">
              <a:spcBef>
                <a:spcPts val="0"/>
              </a:spcBef>
              <a:spcAft>
                <a:spcPts val="0"/>
              </a:spcAft>
              <a:buSzPts val="1800"/>
              <a:buChar char="•"/>
            </a:pPr>
            <a:r>
              <a:rPr lang="en-US"/>
              <a:t>It can spit out an answer, e.g. either at random, and you reward or punish the model (increase or decrease the utility) depending on the output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gcb9f054a2c_0_6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b="1" lang="en-US">
                <a:solidFill>
                  <a:srgbClr val="000000"/>
                </a:solidFill>
              </a:rPr>
              <a:t>An Example for TD-RL</a:t>
            </a:r>
            <a:endParaRPr b="1">
              <a:solidFill>
                <a:srgbClr val="000000"/>
              </a:solidFill>
            </a:endParaRPr>
          </a:p>
        </p:txBody>
      </p:sp>
      <p:sp>
        <p:nvSpPr>
          <p:cNvPr id="718" name="Google Shape;718;gcb9f054a2c_0_685"/>
          <p:cNvSpPr txBox="1"/>
          <p:nvPr>
            <p:ph idx="1" type="body"/>
          </p:nvPr>
        </p:nvSpPr>
        <p:spPr>
          <a:xfrm>
            <a:off x="727061" y="1482237"/>
            <a:ext cx="7681800" cy="2814000"/>
          </a:xfrm>
          <a:prstGeom prst="rect">
            <a:avLst/>
          </a:prstGeom>
          <a:solidFill>
            <a:srgbClr val="CCFFCC"/>
          </a:solidFill>
          <a:ln>
            <a:noFill/>
          </a:ln>
        </p:spPr>
        <p:txBody>
          <a:bodyPr anchorCtr="0" anchor="t" bIns="45700" lIns="91425" spcFirstLastPara="1" rIns="91425" wrap="square" tIns="45700">
            <a:normAutofit fontScale="62500" lnSpcReduction="20000"/>
          </a:bodyPr>
          <a:lstStyle/>
          <a:p>
            <a:pPr indent="-342900" lvl="0" marL="342900" rtl="0" algn="l">
              <a:spcBef>
                <a:spcPts val="0"/>
              </a:spcBef>
              <a:spcAft>
                <a:spcPts val="0"/>
              </a:spcAft>
              <a:buClr>
                <a:schemeClr val="dk1"/>
              </a:buClr>
              <a:buSzPct val="100000"/>
              <a:buChar char="•"/>
            </a:pPr>
            <a:r>
              <a:rPr lang="en-US"/>
              <a:t>Given </a:t>
            </a:r>
            <a:endParaRPr/>
          </a:p>
          <a:p>
            <a:pPr indent="-285750" lvl="1" marL="742950" rtl="0" algn="l">
              <a:spcBef>
                <a:spcPts val="350"/>
              </a:spcBef>
              <a:spcAft>
                <a:spcPts val="0"/>
              </a:spcAft>
              <a:buClr>
                <a:schemeClr val="dk1"/>
              </a:buClr>
              <a:buSzPct val="100000"/>
              <a:buChar char="–"/>
            </a:pPr>
            <a:r>
              <a:rPr lang="en-US"/>
              <a:t>States:      </a:t>
            </a:r>
            <a:r>
              <a:rPr i="1" lang="en-US"/>
              <a:t>s</a:t>
            </a:r>
            <a:r>
              <a:rPr baseline="-25000" lang="en-US"/>
              <a:t>1</a:t>
            </a:r>
            <a:r>
              <a:rPr lang="en-US"/>
              <a:t>, …, </a:t>
            </a:r>
            <a:r>
              <a:rPr i="1" lang="en-US"/>
              <a:t>s</a:t>
            </a:r>
            <a:r>
              <a:rPr baseline="-25000" lang="en-US"/>
              <a:t>n,</a:t>
            </a:r>
            <a:r>
              <a:rPr lang="en-US"/>
              <a:t>      </a:t>
            </a:r>
            <a:endParaRPr/>
          </a:p>
          <a:p>
            <a:pPr indent="-285750" lvl="1" marL="742950" rtl="0" algn="l">
              <a:spcBef>
                <a:spcPts val="350"/>
              </a:spcBef>
              <a:spcAft>
                <a:spcPts val="0"/>
              </a:spcAft>
              <a:buClr>
                <a:schemeClr val="dk1"/>
              </a:buClr>
              <a:buSzPct val="100000"/>
              <a:buChar char="–"/>
            </a:pPr>
            <a:r>
              <a:rPr lang="en-US"/>
              <a:t>Actions:   </a:t>
            </a:r>
            <a:r>
              <a:rPr i="1" lang="en-US"/>
              <a:t>a</a:t>
            </a:r>
            <a:r>
              <a:rPr baseline="-25000" lang="en-US"/>
              <a:t>1</a:t>
            </a:r>
            <a:r>
              <a:rPr lang="en-US"/>
              <a:t>, </a:t>
            </a:r>
            <a:r>
              <a:rPr i="1" lang="en-US"/>
              <a:t>a</a:t>
            </a:r>
            <a:r>
              <a:rPr baseline="-25000" lang="en-US"/>
              <a:t>2</a:t>
            </a:r>
            <a:endParaRPr/>
          </a:p>
          <a:p>
            <a:pPr indent="-285750" lvl="1" marL="742950" rtl="0" algn="l">
              <a:spcBef>
                <a:spcPts val="350"/>
              </a:spcBef>
              <a:spcAft>
                <a:spcPts val="0"/>
              </a:spcAft>
              <a:buClr>
                <a:schemeClr val="dk1"/>
              </a:buClr>
              <a:buSzPct val="100000"/>
              <a:buChar char="–"/>
            </a:pPr>
            <a:r>
              <a:rPr lang="en-US"/>
              <a:t>Probabilistic transition model: (assume s</a:t>
            </a:r>
            <a:r>
              <a:rPr baseline="-25000" lang="en-US"/>
              <a:t>n+1</a:t>
            </a:r>
            <a:r>
              <a:rPr lang="en-US"/>
              <a:t>=s</a:t>
            </a:r>
            <a:r>
              <a:rPr baseline="-25000" lang="en-US"/>
              <a:t>1</a:t>
            </a:r>
            <a:r>
              <a:rPr lang="en-US"/>
              <a:t>) </a:t>
            </a:r>
            <a:endParaRPr/>
          </a:p>
          <a:p>
            <a:pPr indent="-228600" lvl="2" marL="1143000" rtl="0" algn="l">
              <a:spcBef>
                <a:spcPts val="300"/>
              </a:spcBef>
              <a:spcAft>
                <a:spcPts val="0"/>
              </a:spcAft>
              <a:buClr>
                <a:schemeClr val="dk1"/>
              </a:buClr>
              <a:buSzPct val="100000"/>
              <a:buChar char="•"/>
            </a:pPr>
            <a:r>
              <a:rPr lang="en-US"/>
              <a:t>P(s</a:t>
            </a:r>
            <a:r>
              <a:rPr baseline="-25000" lang="en-US"/>
              <a:t>i</a:t>
            </a:r>
            <a:r>
              <a:rPr lang="en-US"/>
              <a:t>,a</a:t>
            </a:r>
            <a:r>
              <a:rPr baseline="-25000" lang="en-US"/>
              <a:t>1</a:t>
            </a:r>
            <a:r>
              <a:rPr lang="en-US"/>
              <a:t>,s</a:t>
            </a:r>
            <a:r>
              <a:rPr baseline="-25000" lang="en-US"/>
              <a:t>i+1</a:t>
            </a:r>
            <a:r>
              <a:rPr lang="en-US"/>
              <a:t>)=0.8, P(s</a:t>
            </a:r>
            <a:r>
              <a:rPr baseline="-25000" lang="en-US"/>
              <a:t>i</a:t>
            </a:r>
            <a:r>
              <a:rPr lang="en-US"/>
              <a:t>,a</a:t>
            </a:r>
            <a:r>
              <a:rPr baseline="-25000" lang="en-US"/>
              <a:t>1</a:t>
            </a:r>
            <a:r>
              <a:rPr lang="en-US"/>
              <a:t>,s</a:t>
            </a:r>
            <a:r>
              <a:rPr baseline="-25000" lang="en-US"/>
              <a:t>1</a:t>
            </a:r>
            <a:r>
              <a:rPr lang="en-US"/>
              <a:t>)=0.2, P(s</a:t>
            </a:r>
            <a:r>
              <a:rPr baseline="-25000" lang="en-US"/>
              <a:t>i</a:t>
            </a:r>
            <a:r>
              <a:rPr lang="en-US"/>
              <a:t>,a</a:t>
            </a:r>
            <a:r>
              <a:rPr baseline="-25000" lang="en-US"/>
              <a:t>2</a:t>
            </a:r>
            <a:r>
              <a:rPr lang="en-US"/>
              <a:t>,s</a:t>
            </a:r>
            <a:r>
              <a:rPr baseline="-25000" lang="en-US"/>
              <a:t>1</a:t>
            </a:r>
            <a:r>
              <a:rPr lang="en-US"/>
              <a:t>)=0.9, P(s</a:t>
            </a:r>
            <a:r>
              <a:rPr baseline="-25000" lang="en-US"/>
              <a:t>i</a:t>
            </a:r>
            <a:r>
              <a:rPr lang="en-US"/>
              <a:t>,a</a:t>
            </a:r>
            <a:r>
              <a:rPr baseline="-25000" lang="en-US"/>
              <a:t>1</a:t>
            </a:r>
            <a:r>
              <a:rPr lang="en-US"/>
              <a:t>,s</a:t>
            </a:r>
            <a:r>
              <a:rPr baseline="-25000" lang="en-US"/>
              <a:t>i+1</a:t>
            </a:r>
            <a:r>
              <a:rPr lang="en-US"/>
              <a:t>)=0.1.</a:t>
            </a:r>
            <a:endParaRPr baseline="-25000"/>
          </a:p>
          <a:p>
            <a:pPr indent="-285750" lvl="1" marL="742950" rtl="0" algn="l">
              <a:spcBef>
                <a:spcPts val="350"/>
              </a:spcBef>
              <a:spcAft>
                <a:spcPts val="0"/>
              </a:spcAft>
              <a:buClr>
                <a:schemeClr val="dk1"/>
              </a:buClr>
              <a:buSzPct val="100000"/>
              <a:buChar char="–"/>
            </a:pPr>
            <a:r>
              <a:rPr lang="en-US"/>
              <a:t>Reward: all R(</a:t>
            </a:r>
            <a:r>
              <a:rPr i="1" lang="en-US"/>
              <a:t>s</a:t>
            </a:r>
            <a:r>
              <a:rPr baseline="-25000" i="1" lang="en-US"/>
              <a:t>i</a:t>
            </a:r>
            <a:r>
              <a:rPr lang="en-US"/>
              <a:t>, </a:t>
            </a:r>
            <a:r>
              <a:rPr i="1" lang="en-US"/>
              <a:t>a</a:t>
            </a:r>
            <a:r>
              <a:rPr baseline="-25000" i="1" lang="en-US"/>
              <a:t>i</a:t>
            </a:r>
            <a:r>
              <a:rPr i="1" lang="en-US"/>
              <a:t>, s</a:t>
            </a:r>
            <a:r>
              <a:rPr baseline="-25000" lang="en-US"/>
              <a:t>j</a:t>
            </a:r>
            <a:r>
              <a:rPr lang="en-US"/>
              <a:t>) = 0.0, except R(</a:t>
            </a:r>
            <a:r>
              <a:rPr i="1" lang="en-US"/>
              <a:t>s</a:t>
            </a:r>
            <a:r>
              <a:rPr baseline="-25000" lang="en-US"/>
              <a:t>n-1</a:t>
            </a:r>
            <a:r>
              <a:rPr lang="en-US"/>
              <a:t>, </a:t>
            </a:r>
            <a:r>
              <a:rPr i="1" lang="en-US"/>
              <a:t>a</a:t>
            </a:r>
            <a:r>
              <a:rPr baseline="-25000" lang="en-US"/>
              <a:t>1</a:t>
            </a:r>
            <a:r>
              <a:rPr lang="en-US"/>
              <a:t>, </a:t>
            </a:r>
            <a:r>
              <a:rPr i="1" lang="en-US"/>
              <a:t>s</a:t>
            </a:r>
            <a:r>
              <a:rPr baseline="-25000" lang="en-US"/>
              <a:t>n</a:t>
            </a:r>
            <a:r>
              <a:rPr lang="en-US"/>
              <a:t>) = 99.9</a:t>
            </a:r>
            <a:endParaRPr/>
          </a:p>
          <a:p>
            <a:pPr indent="-285750" lvl="1" marL="742950" rtl="0" algn="l">
              <a:spcBef>
                <a:spcPts val="350"/>
              </a:spcBef>
              <a:spcAft>
                <a:spcPts val="0"/>
              </a:spcAft>
              <a:buClr>
                <a:schemeClr val="dk1"/>
              </a:buClr>
              <a:buSzPct val="100000"/>
              <a:buChar char="–"/>
            </a:pPr>
            <a:r>
              <a:rPr lang="en-US"/>
              <a:t>We define the goal state to be </a:t>
            </a:r>
            <a:r>
              <a:rPr i="1" lang="en-US"/>
              <a:t>s</a:t>
            </a:r>
            <a:r>
              <a:rPr baseline="-25000" lang="en-US"/>
              <a:t>n</a:t>
            </a:r>
            <a:endParaRPr baseline="-25000"/>
          </a:p>
          <a:p>
            <a:pPr indent="-285750" lvl="1" marL="742950" rtl="0" algn="l">
              <a:spcBef>
                <a:spcPts val="350"/>
              </a:spcBef>
              <a:spcAft>
                <a:spcPts val="0"/>
              </a:spcAft>
              <a:buClr>
                <a:schemeClr val="dk1"/>
              </a:buClr>
              <a:buSzPct val="100000"/>
              <a:buChar char="–"/>
            </a:pPr>
            <a:r>
              <a:rPr lang="en-US"/>
              <a:t>The learning rate </a:t>
            </a:r>
            <a:r>
              <a:rPr lang="en-US">
                <a:latin typeface="Noto Sans Symbols"/>
                <a:ea typeface="Noto Sans Symbols"/>
                <a:cs typeface="Noto Sans Symbols"/>
                <a:sym typeface="Noto Sans Symbols"/>
              </a:rPr>
              <a:t>α </a:t>
            </a:r>
            <a:r>
              <a:rPr lang="en-US"/>
              <a:t>= 0.4</a:t>
            </a:r>
            <a:endParaRPr/>
          </a:p>
          <a:p>
            <a:pPr indent="-285750" lvl="1" marL="742950" rtl="0" algn="l">
              <a:spcBef>
                <a:spcPts val="350"/>
              </a:spcBef>
              <a:spcAft>
                <a:spcPts val="0"/>
              </a:spcAft>
              <a:buClr>
                <a:schemeClr val="dk1"/>
              </a:buClr>
              <a:buSzPct val="100000"/>
              <a:buChar char="–"/>
            </a:pPr>
            <a:r>
              <a:rPr lang="en-US"/>
              <a:t>The Future discount factor: </a:t>
            </a:r>
            <a:r>
              <a:rPr lang="en-US">
                <a:latin typeface="Noto Sans Symbols"/>
                <a:ea typeface="Noto Sans Symbols"/>
                <a:cs typeface="Noto Sans Symbols"/>
                <a:sym typeface="Noto Sans Symbols"/>
              </a:rPr>
              <a:t>γ </a:t>
            </a:r>
            <a:r>
              <a:rPr lang="en-US"/>
              <a:t>= 0.7</a:t>
            </a:r>
            <a:endParaRPr/>
          </a:p>
          <a:p>
            <a:pPr indent="-342900" lvl="1" marL="342900" rtl="0" algn="l">
              <a:spcBef>
                <a:spcPts val="350"/>
              </a:spcBef>
              <a:spcAft>
                <a:spcPts val="0"/>
              </a:spcAft>
              <a:buClr>
                <a:schemeClr val="dk1"/>
              </a:buClr>
              <a:buSzPct val="100000"/>
              <a:buFont typeface="Arial"/>
              <a:buChar char="•"/>
            </a:pPr>
            <a:r>
              <a:rPr lang="en-US"/>
              <a:t>Use TD algorithm to learn: U(</a:t>
            </a:r>
            <a:r>
              <a:rPr i="1" lang="en-US"/>
              <a:t>s</a:t>
            </a:r>
            <a:r>
              <a:rPr baseline="-25000" lang="en-US"/>
              <a:t>n-1</a:t>
            </a:r>
            <a:r>
              <a:rPr lang="en-US"/>
              <a:t>), U(</a:t>
            </a:r>
            <a:r>
              <a:rPr i="1" lang="en-US"/>
              <a:t>s</a:t>
            </a:r>
            <a:r>
              <a:rPr baseline="-25000" lang="en-US"/>
              <a:t>n-2</a:t>
            </a:r>
            <a:r>
              <a:rPr lang="en-US"/>
              <a:t>), U(</a:t>
            </a:r>
            <a:r>
              <a:rPr i="1" lang="en-US"/>
              <a:t>s</a:t>
            </a:r>
            <a:r>
              <a:rPr baseline="-25000" lang="en-US"/>
              <a:t>n-3</a:t>
            </a:r>
            <a:r>
              <a:rPr lang="en-US"/>
              <a:t>), … and U(</a:t>
            </a:r>
            <a:r>
              <a:rPr i="1" lang="en-US"/>
              <a:t>s</a:t>
            </a:r>
            <a:r>
              <a:rPr baseline="-25000" lang="en-US"/>
              <a:t>2</a:t>
            </a:r>
            <a:r>
              <a:rPr lang="en-US"/>
              <a:t>), U(</a:t>
            </a:r>
            <a:r>
              <a:rPr i="1" lang="en-US"/>
              <a:t>s</a:t>
            </a:r>
            <a:r>
              <a:rPr baseline="-25000" lang="en-US"/>
              <a:t>1</a:t>
            </a:r>
            <a:r>
              <a:rPr lang="en-US"/>
              <a:t>)</a:t>
            </a:r>
            <a:endParaRPr/>
          </a:p>
        </p:txBody>
      </p:sp>
      <p:sp>
        <p:nvSpPr>
          <p:cNvPr id="719" name="Google Shape;719;gcb9f054a2c_0_68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FFFF00"/>
                </a:solidFill>
              </a:rPr>
              <a:t>‹#›</a:t>
            </a:fld>
            <a:endParaRPr>
              <a:solidFill>
                <a:srgbClr val="FFFF00"/>
              </a:solidFill>
            </a:endParaRPr>
          </a:p>
        </p:txBody>
      </p:sp>
      <p:pic>
        <p:nvPicPr>
          <p:cNvPr id="720" name="Google Shape;720;gcb9f054a2c_0_685"/>
          <p:cNvPicPr preferRelativeResize="0"/>
          <p:nvPr/>
        </p:nvPicPr>
        <p:blipFill rotWithShape="1">
          <a:blip r:embed="rId3">
            <a:alphaModFix/>
          </a:blip>
          <a:srcRect b="0" l="0" r="0" t="0"/>
          <a:stretch/>
        </p:blipFill>
        <p:spPr>
          <a:xfrm>
            <a:off x="1256631" y="4419600"/>
            <a:ext cx="6960937" cy="1936750"/>
          </a:xfrm>
          <a:prstGeom prst="rect">
            <a:avLst/>
          </a:prstGeom>
          <a:solidFill>
            <a:schemeClr val="dk1"/>
          </a:solidFill>
          <a:ln>
            <a:noFill/>
          </a:ln>
        </p:spPr>
      </p:pic>
      <p:sp>
        <p:nvSpPr>
          <p:cNvPr id="721" name="Google Shape;721;gcb9f054a2c_0_685"/>
          <p:cNvSpPr txBox="1"/>
          <p:nvPr/>
        </p:nvSpPr>
        <p:spPr>
          <a:xfrm>
            <a:off x="6948726" y="6100693"/>
            <a:ext cx="594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99.9</a:t>
            </a:r>
            <a:endParaRPr sz="1800">
              <a:solidFill>
                <a:srgbClr val="000000"/>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cb9f054a2c_0_6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b="1" lang="en-US">
                <a:solidFill>
                  <a:srgbClr val="000000"/>
                </a:solidFill>
              </a:rPr>
              <a:t>Q-Learning (Definition)</a:t>
            </a:r>
            <a:endParaRPr b="1">
              <a:solidFill>
                <a:srgbClr val="000000"/>
              </a:solidFill>
            </a:endParaRPr>
          </a:p>
        </p:txBody>
      </p:sp>
      <p:sp>
        <p:nvSpPr>
          <p:cNvPr id="727" name="Google Shape;727;gcb9f054a2c_0_69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lnSpcReduction="20000"/>
          </a:bodyPr>
          <a:lstStyle/>
          <a:p>
            <a:pPr indent="-342900" lvl="0" marL="342900" rtl="0" algn="l">
              <a:spcBef>
                <a:spcPts val="0"/>
              </a:spcBef>
              <a:spcAft>
                <a:spcPts val="0"/>
              </a:spcAft>
              <a:buClr>
                <a:schemeClr val="dk1"/>
              </a:buClr>
              <a:buSzPts val="3200"/>
              <a:buChar char="•"/>
            </a:pPr>
            <a:r>
              <a:rPr lang="en-US"/>
              <a:t>The key idea is to use </a:t>
            </a:r>
            <a:r>
              <a:rPr i="1" lang="en-US">
                <a:solidFill>
                  <a:srgbClr val="800000"/>
                </a:solidFill>
              </a:rPr>
              <a:t>Q</a:t>
            </a:r>
            <a:r>
              <a:rPr lang="en-US">
                <a:solidFill>
                  <a:srgbClr val="800000"/>
                </a:solidFill>
              </a:rPr>
              <a:t>(</a:t>
            </a:r>
            <a:r>
              <a:rPr i="1" lang="en-US">
                <a:solidFill>
                  <a:srgbClr val="800000"/>
                </a:solidFill>
              </a:rPr>
              <a:t>s</a:t>
            </a:r>
            <a:r>
              <a:rPr lang="en-US">
                <a:solidFill>
                  <a:srgbClr val="800000"/>
                </a:solidFill>
              </a:rPr>
              <a:t>,</a:t>
            </a:r>
            <a:r>
              <a:rPr i="1" lang="en-US">
                <a:solidFill>
                  <a:srgbClr val="800000"/>
                </a:solidFill>
              </a:rPr>
              <a:t>a</a:t>
            </a:r>
            <a:r>
              <a:rPr lang="en-US">
                <a:solidFill>
                  <a:srgbClr val="800000"/>
                </a:solidFill>
              </a:rPr>
              <a:t>) </a:t>
            </a:r>
            <a:r>
              <a:rPr lang="en-US"/>
              <a:t>to represent the value of taking an action</a:t>
            </a:r>
            <a:r>
              <a:rPr lang="en-US">
                <a:solidFill>
                  <a:srgbClr val="FF0000"/>
                </a:solidFill>
              </a:rPr>
              <a:t> </a:t>
            </a:r>
            <a:r>
              <a:rPr i="1" lang="en-US"/>
              <a:t>a</a:t>
            </a:r>
            <a:r>
              <a:rPr lang="en-US">
                <a:solidFill>
                  <a:srgbClr val="FF0000"/>
                </a:solidFill>
              </a:rPr>
              <a:t> </a:t>
            </a:r>
            <a:r>
              <a:rPr lang="en-US"/>
              <a:t>in state</a:t>
            </a:r>
            <a:r>
              <a:rPr lang="en-US">
                <a:solidFill>
                  <a:srgbClr val="FF0000"/>
                </a:solidFill>
              </a:rPr>
              <a:t> </a:t>
            </a:r>
            <a:r>
              <a:rPr i="1" lang="en-US">
                <a:solidFill>
                  <a:srgbClr val="BF9000"/>
                </a:solidFill>
              </a:rPr>
              <a:t>s</a:t>
            </a:r>
            <a:r>
              <a:rPr lang="en-US"/>
              <a:t>, rather than only the value of state U(s):</a:t>
            </a:r>
            <a:endParaRPr/>
          </a:p>
          <a:p>
            <a:pPr indent="-285750" lvl="1" marL="742950" rtl="0" algn="l">
              <a:spcBef>
                <a:spcPts val="560"/>
              </a:spcBef>
              <a:spcAft>
                <a:spcPts val="0"/>
              </a:spcAft>
              <a:buClr>
                <a:schemeClr val="dk1"/>
              </a:buClr>
              <a:buSzPts val="2800"/>
              <a:buChar char="–"/>
            </a:pPr>
            <a:r>
              <a:rPr lang="en-US"/>
              <a:t>Define: </a:t>
            </a:r>
            <a:endParaRPr/>
          </a:p>
          <a:p>
            <a:pPr indent="-107950" lvl="1" marL="742950" rtl="0" algn="l">
              <a:spcBef>
                <a:spcPts val="560"/>
              </a:spcBef>
              <a:spcAft>
                <a:spcPts val="0"/>
              </a:spcAft>
              <a:buClr>
                <a:schemeClr val="dk1"/>
              </a:buClr>
              <a:buSzPts val="2800"/>
              <a:buNone/>
            </a:pPr>
            <a:r>
              <a:t/>
            </a:r>
            <a:endParaRPr/>
          </a:p>
          <a:p>
            <a:pPr indent="-342900" lvl="0" marL="342900" rtl="0" algn="l">
              <a:spcBef>
                <a:spcPts val="640"/>
              </a:spcBef>
              <a:spcAft>
                <a:spcPts val="0"/>
              </a:spcAft>
              <a:buClr>
                <a:schemeClr val="dk1"/>
              </a:buClr>
              <a:buSzPts val="3200"/>
              <a:buChar char="•"/>
            </a:pPr>
            <a:r>
              <a:rPr lang="en-US"/>
              <a:t>Optimal π(s) = argmax U</a:t>
            </a:r>
            <a:r>
              <a:rPr baseline="30000" lang="en-US"/>
              <a:t>π </a:t>
            </a:r>
            <a:r>
              <a:rPr lang="en-US"/>
              <a:t>(s) = argmax</a:t>
            </a:r>
            <a:r>
              <a:rPr baseline="-25000" lang="en-US"/>
              <a:t>a</a:t>
            </a:r>
            <a:r>
              <a:rPr lang="en-US"/>
              <a:t> Q(s, a)</a:t>
            </a:r>
            <a:endParaRPr/>
          </a:p>
          <a:p>
            <a:pPr indent="-107950" lvl="1" marL="742950" rtl="0" algn="l">
              <a:spcBef>
                <a:spcPts val="560"/>
              </a:spcBef>
              <a:spcAft>
                <a:spcPts val="0"/>
              </a:spcAft>
              <a:buClr>
                <a:schemeClr val="dk1"/>
              </a:buClr>
              <a:buSzPts val="2800"/>
              <a:buNone/>
            </a:pPr>
            <a:r>
              <a:t/>
            </a:r>
            <a:endParaRPr/>
          </a:p>
          <a:p>
            <a:pPr indent="-107950" lvl="1" marL="742950" rtl="0" algn="l">
              <a:spcBef>
                <a:spcPts val="560"/>
              </a:spcBef>
              <a:spcAft>
                <a:spcPts val="0"/>
              </a:spcAft>
              <a:buClr>
                <a:schemeClr val="dk1"/>
              </a:buClr>
              <a:buSzPts val="2800"/>
              <a:buNone/>
            </a:pPr>
            <a:r>
              <a:t/>
            </a:r>
            <a:endParaRPr/>
          </a:p>
          <a:p>
            <a:pPr indent="-285750" lvl="1" marL="742950" rtl="0" algn="l">
              <a:spcBef>
                <a:spcPts val="560"/>
              </a:spcBef>
              <a:spcAft>
                <a:spcPts val="0"/>
              </a:spcAft>
              <a:buClr>
                <a:schemeClr val="dk1"/>
              </a:buClr>
              <a:buSzPts val="2800"/>
              <a:buChar char="–"/>
            </a:pPr>
            <a:r>
              <a:rPr lang="en-US"/>
              <a:t>The last term using Q to replace U</a:t>
            </a:r>
            <a:endParaRPr/>
          </a:p>
          <a:p>
            <a:pPr indent="-139700" lvl="0" marL="342900" rtl="0" algn="l">
              <a:spcBef>
                <a:spcPts val="640"/>
              </a:spcBef>
              <a:spcAft>
                <a:spcPts val="0"/>
              </a:spcAft>
              <a:buClr>
                <a:schemeClr val="dk1"/>
              </a:buClr>
              <a:buSzPts val="3200"/>
              <a:buNone/>
            </a:pPr>
            <a:r>
              <a:t/>
            </a:r>
            <a:endParaRPr/>
          </a:p>
        </p:txBody>
      </p:sp>
      <p:sp>
        <p:nvSpPr>
          <p:cNvPr id="728" name="Google Shape;728;gcb9f054a2c_0_69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29" name="Google Shape;729;gcb9f054a2c_0_693"/>
          <p:cNvPicPr preferRelativeResize="0"/>
          <p:nvPr/>
        </p:nvPicPr>
        <p:blipFill rotWithShape="1">
          <a:blip r:embed="rId3">
            <a:alphaModFix/>
          </a:blip>
          <a:srcRect b="0" l="0" r="0" t="0"/>
          <a:stretch/>
        </p:blipFill>
        <p:spPr>
          <a:xfrm>
            <a:off x="1602927" y="4230165"/>
            <a:ext cx="5785745" cy="671147"/>
          </a:xfrm>
          <a:prstGeom prst="rect">
            <a:avLst/>
          </a:prstGeom>
          <a:solidFill>
            <a:srgbClr val="CCFFCC"/>
          </a:solidFill>
          <a:ln>
            <a:noFill/>
          </a:ln>
        </p:spPr>
      </p:pic>
      <p:pic>
        <p:nvPicPr>
          <p:cNvPr id="730" name="Google Shape;730;gcb9f054a2c_0_693"/>
          <p:cNvPicPr preferRelativeResize="0"/>
          <p:nvPr/>
        </p:nvPicPr>
        <p:blipFill rotWithShape="1">
          <a:blip r:embed="rId4">
            <a:alphaModFix/>
          </a:blip>
          <a:srcRect b="0" l="0" r="0" t="0"/>
          <a:stretch/>
        </p:blipFill>
        <p:spPr>
          <a:xfrm>
            <a:off x="2590800" y="2892426"/>
            <a:ext cx="4471987" cy="669925"/>
          </a:xfrm>
          <a:prstGeom prst="rect">
            <a:avLst/>
          </a:prstGeom>
          <a:solidFill>
            <a:srgbClr val="CCFFCC"/>
          </a:solid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gcb9f054a2c_0_70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b="1" lang="en-US">
                <a:solidFill>
                  <a:srgbClr val="000000"/>
                </a:solidFill>
              </a:rPr>
              <a:t>Q-Learning (Algorithm)</a:t>
            </a:r>
            <a:endParaRPr b="1">
              <a:solidFill>
                <a:srgbClr val="000000"/>
              </a:solidFill>
            </a:endParaRPr>
          </a:p>
        </p:txBody>
      </p:sp>
      <p:sp>
        <p:nvSpPr>
          <p:cNvPr id="736" name="Google Shape;736;gcb9f054a2c_0_701"/>
          <p:cNvSpPr txBox="1"/>
          <p:nvPr>
            <p:ph idx="1" type="body"/>
          </p:nvPr>
        </p:nvSpPr>
        <p:spPr>
          <a:xfrm>
            <a:off x="525585" y="1417639"/>
            <a:ext cx="8229600" cy="3252000"/>
          </a:xfrm>
          <a:prstGeom prst="rect">
            <a:avLst/>
          </a:prstGeom>
          <a:solidFill>
            <a:srgbClr val="CCFFCC"/>
          </a:solidFill>
          <a:ln cap="flat" cmpd="sng" w="9525">
            <a:solidFill>
              <a:srgbClr val="0000FF"/>
            </a:solidFill>
            <a:prstDash val="solid"/>
            <a:round/>
            <a:headEnd len="sm" w="sm" type="none"/>
            <a:tailEnd len="sm" w="sm" type="none"/>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Initially, let </a:t>
            </a:r>
            <a:r>
              <a:rPr i="1" lang="en-US"/>
              <a:t>Q</a:t>
            </a:r>
            <a:r>
              <a:rPr lang="en-US"/>
              <a:t>(s, </a:t>
            </a:r>
            <a:r>
              <a:rPr i="1" lang="en-US"/>
              <a:t>a</a:t>
            </a:r>
            <a:r>
              <a:rPr lang="en-US"/>
              <a:t>)=0, learning rate α</a:t>
            </a:r>
            <a:endParaRPr/>
          </a:p>
          <a:p>
            <a:pPr indent="-342900" lvl="0" marL="342900" rtl="0" algn="l">
              <a:spcBef>
                <a:spcPts val="640"/>
              </a:spcBef>
              <a:spcAft>
                <a:spcPts val="0"/>
              </a:spcAft>
              <a:buClr>
                <a:schemeClr val="dk1"/>
              </a:buClr>
              <a:buSzPts val="3200"/>
              <a:buChar char="•"/>
            </a:pPr>
            <a:r>
              <a:rPr lang="en-US"/>
              <a:t>Sample a transition and reward (s,a,s’,r)</a:t>
            </a:r>
            <a:endParaRPr/>
          </a:p>
          <a:p>
            <a:pPr indent="-285750" lvl="1" marL="742950" rtl="0" algn="l">
              <a:spcBef>
                <a:spcPts val="560"/>
              </a:spcBef>
              <a:spcAft>
                <a:spcPts val="0"/>
              </a:spcAft>
              <a:buClr>
                <a:schemeClr val="dk1"/>
              </a:buClr>
              <a:buSzPts val="2800"/>
              <a:buChar char="–"/>
            </a:pPr>
            <a:r>
              <a:rPr lang="en-US"/>
              <a:t>Sample = r + γ </a:t>
            </a:r>
            <a:r>
              <a:rPr i="1" lang="en-US"/>
              <a:t>max</a:t>
            </a:r>
            <a:r>
              <a:rPr baseline="-25000" i="1" lang="en-US"/>
              <a:t>a’</a:t>
            </a:r>
            <a:r>
              <a:rPr lang="en-US"/>
              <a:t> Q(s’,</a:t>
            </a:r>
            <a:r>
              <a:rPr i="1" lang="en-US"/>
              <a:t>a</a:t>
            </a:r>
            <a:r>
              <a:rPr lang="en-US"/>
              <a:t>’)</a:t>
            </a:r>
            <a:endParaRPr/>
          </a:p>
          <a:p>
            <a:pPr indent="-285750" lvl="1" marL="742950" rtl="0" algn="l">
              <a:spcBef>
                <a:spcPts val="560"/>
              </a:spcBef>
              <a:spcAft>
                <a:spcPts val="0"/>
              </a:spcAft>
              <a:buClr>
                <a:schemeClr val="dk1"/>
              </a:buClr>
              <a:buSzPts val="2800"/>
              <a:buChar char="–"/>
            </a:pPr>
            <a:r>
              <a:rPr lang="en-US"/>
              <a:t>Q(s,a) = (1-α)Q(s,a) + α*Sample</a:t>
            </a:r>
            <a:endParaRPr/>
          </a:p>
          <a:p>
            <a:pPr indent="-139700" lvl="0" marL="342900" rtl="0" algn="l">
              <a:spcBef>
                <a:spcPts val="640"/>
              </a:spcBef>
              <a:spcAft>
                <a:spcPts val="0"/>
              </a:spcAft>
              <a:buClr>
                <a:schemeClr val="dk1"/>
              </a:buClr>
              <a:buSzPts val="3200"/>
              <a:buNone/>
            </a:pPr>
            <a:r>
              <a:t/>
            </a:r>
            <a:endParaRPr/>
          </a:p>
        </p:txBody>
      </p:sp>
      <p:sp>
        <p:nvSpPr>
          <p:cNvPr id="737" name="Google Shape;737;gcb9f054a2c_0_70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38" name="Google Shape;738;gcb9f054a2c_0_701"/>
          <p:cNvPicPr preferRelativeResize="0"/>
          <p:nvPr/>
        </p:nvPicPr>
        <p:blipFill rotWithShape="1">
          <a:blip r:embed="rId3">
            <a:alphaModFix/>
          </a:blip>
          <a:srcRect b="0" l="0" r="0" t="0"/>
          <a:stretch/>
        </p:blipFill>
        <p:spPr>
          <a:xfrm>
            <a:off x="1073150" y="3895725"/>
            <a:ext cx="6269037" cy="533400"/>
          </a:xfrm>
          <a:prstGeom prst="rect">
            <a:avLst/>
          </a:prstGeom>
          <a:solidFill>
            <a:srgbClr val="CCFFCC"/>
          </a:solidFill>
          <a:ln>
            <a:noFill/>
          </a:ln>
        </p:spPr>
      </p:pic>
      <p:sp>
        <p:nvSpPr>
          <p:cNvPr id="739" name="Google Shape;739;gcb9f054a2c_0_701"/>
          <p:cNvSpPr txBox="1"/>
          <p:nvPr/>
        </p:nvSpPr>
        <p:spPr>
          <a:xfrm>
            <a:off x="701847" y="4849714"/>
            <a:ext cx="78663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Advantages:</a:t>
            </a:r>
            <a:endParaRPr sz="1800">
              <a:solidFill>
                <a:srgbClr val="000000"/>
              </a:solidFill>
              <a:latin typeface="Calibri"/>
              <a:ea typeface="Calibri"/>
              <a:cs typeface="Calibri"/>
              <a:sym typeface="Calibri"/>
            </a:endParaRPr>
          </a:p>
          <a:p>
            <a:pPr indent="-342900" lvl="0" marL="342900" marR="0" rtl="0" algn="l">
              <a:spcBef>
                <a:spcPts val="0"/>
              </a:spcBef>
              <a:spcAft>
                <a:spcPts val="0"/>
              </a:spcAft>
              <a:buClr>
                <a:srgbClr val="000000"/>
              </a:buClr>
              <a:buSzPts val="1800"/>
              <a:buFont typeface="Calibri"/>
              <a:buAutoNum type="arabicPeriod"/>
            </a:pPr>
            <a:r>
              <a:rPr lang="en-US" sz="1800">
                <a:solidFill>
                  <a:srgbClr val="000000"/>
                </a:solidFill>
                <a:latin typeface="Calibri"/>
                <a:ea typeface="Calibri"/>
                <a:cs typeface="Calibri"/>
                <a:sym typeface="Calibri"/>
              </a:rPr>
              <a:t>No need for a fixed policy, can do off-policy learning, or directly learns a policy </a:t>
            </a:r>
            <a:endParaRPr/>
          </a:p>
          <a:p>
            <a:pPr indent="-342900" lvl="0" marL="342900" marR="0" rtl="0" algn="l">
              <a:spcBef>
                <a:spcPts val="0"/>
              </a:spcBef>
              <a:spcAft>
                <a:spcPts val="0"/>
              </a:spcAft>
              <a:buClr>
                <a:srgbClr val="000000"/>
              </a:buClr>
              <a:buSzPts val="1800"/>
              <a:buFont typeface="Calibri"/>
              <a:buAutoNum type="arabicPeriod"/>
            </a:pPr>
            <a:r>
              <a:rPr lang="en-US" sz="1800">
                <a:solidFill>
                  <a:srgbClr val="000000"/>
                </a:solidFill>
                <a:latin typeface="Calibri"/>
                <a:ea typeface="Calibri"/>
                <a:cs typeface="Calibri"/>
                <a:sym typeface="Calibri"/>
              </a:rPr>
              <a:t>The optimal policy π(s)=a is to select the action </a:t>
            </a:r>
            <a:r>
              <a:rPr i="1" lang="en-US" sz="1800">
                <a:solidFill>
                  <a:srgbClr val="000000"/>
                </a:solidFill>
                <a:latin typeface="Calibri"/>
                <a:ea typeface="Calibri"/>
                <a:cs typeface="Calibri"/>
                <a:sym typeface="Calibri"/>
              </a:rPr>
              <a:t>a</a:t>
            </a:r>
            <a:r>
              <a:rPr lang="en-US" sz="1800">
                <a:solidFill>
                  <a:srgbClr val="000000"/>
                </a:solidFill>
                <a:latin typeface="Calibri"/>
                <a:ea typeface="Calibri"/>
                <a:cs typeface="Calibri"/>
                <a:sym typeface="Calibri"/>
              </a:rPr>
              <a:t> that has the best </a:t>
            </a:r>
            <a:r>
              <a:rPr i="1" lang="en-US" sz="1800">
                <a:solidFill>
                  <a:srgbClr val="000000"/>
                </a:solidFill>
                <a:latin typeface="Calibri"/>
                <a:ea typeface="Calibri"/>
                <a:cs typeface="Calibri"/>
                <a:sym typeface="Calibri"/>
              </a:rPr>
              <a:t>Q(s, a)</a:t>
            </a:r>
            <a:endParaRPr/>
          </a:p>
          <a:p>
            <a:pPr indent="-342900" lvl="0" marL="342900" marR="0" rtl="0" algn="l">
              <a:spcBef>
                <a:spcPts val="0"/>
              </a:spcBef>
              <a:spcAft>
                <a:spcPts val="0"/>
              </a:spcAft>
              <a:buClr>
                <a:srgbClr val="000000"/>
              </a:buClr>
              <a:buSzPts val="1800"/>
              <a:buFont typeface="Calibri"/>
              <a:buAutoNum type="arabicPeriod"/>
            </a:pPr>
            <a:r>
              <a:rPr lang="en-US" sz="1800">
                <a:solidFill>
                  <a:srgbClr val="000000"/>
                </a:solidFill>
                <a:latin typeface="Calibri"/>
                <a:ea typeface="Calibri"/>
                <a:cs typeface="Calibri"/>
                <a:sym typeface="Calibri"/>
              </a:rPr>
              <a:t>Provably convergent to the optimal policy when t -&gt; infinite</a:t>
            </a:r>
            <a:endParaRPr sz="1800">
              <a:solidFill>
                <a:srgbClr val="000000"/>
              </a:solidFill>
              <a:latin typeface="Calibri"/>
              <a:ea typeface="Calibri"/>
              <a:cs typeface="Calibri"/>
              <a:sym typeface="Calibri"/>
            </a:endParaRPr>
          </a:p>
        </p:txBody>
      </p:sp>
      <p:grpSp>
        <p:nvGrpSpPr>
          <p:cNvPr id="740" name="Google Shape;740;gcb9f054a2c_0_701"/>
          <p:cNvGrpSpPr/>
          <p:nvPr/>
        </p:nvGrpSpPr>
        <p:grpSpPr>
          <a:xfrm>
            <a:off x="6338006" y="2796180"/>
            <a:ext cx="2102668" cy="810649"/>
            <a:chOff x="7166522" y="178384"/>
            <a:chExt cx="2102668" cy="810649"/>
          </a:xfrm>
        </p:grpSpPr>
        <p:grpSp>
          <p:nvGrpSpPr>
            <p:cNvPr id="741" name="Google Shape;741;gcb9f054a2c_0_701"/>
            <p:cNvGrpSpPr/>
            <p:nvPr/>
          </p:nvGrpSpPr>
          <p:grpSpPr>
            <a:xfrm>
              <a:off x="7166522" y="178384"/>
              <a:ext cx="2102668" cy="810649"/>
              <a:chOff x="501116" y="324922"/>
              <a:chExt cx="2102668" cy="810649"/>
            </a:xfrm>
          </p:grpSpPr>
          <p:grpSp>
            <p:nvGrpSpPr>
              <p:cNvPr id="742" name="Google Shape;742;gcb9f054a2c_0_701"/>
              <p:cNvGrpSpPr/>
              <p:nvPr/>
            </p:nvGrpSpPr>
            <p:grpSpPr>
              <a:xfrm>
                <a:off x="501116" y="514982"/>
                <a:ext cx="2102668" cy="620589"/>
                <a:chOff x="457200" y="161114"/>
                <a:chExt cx="2102668" cy="620589"/>
              </a:xfrm>
            </p:grpSpPr>
            <p:sp>
              <p:nvSpPr>
                <p:cNvPr id="743" name="Google Shape;743;gcb9f054a2c_0_701"/>
                <p:cNvSpPr/>
                <p:nvPr/>
              </p:nvSpPr>
              <p:spPr>
                <a:xfrm>
                  <a:off x="457200" y="360137"/>
                  <a:ext cx="424200" cy="398100"/>
                </a:xfrm>
                <a:prstGeom prst="ellipse">
                  <a:avLst/>
                </a:prstGeom>
                <a:solidFill>
                  <a:srgbClr val="FFFFFF"/>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50000"/>
                    </a:lnSpc>
                    <a:spcBef>
                      <a:spcPts val="0"/>
                    </a:spcBef>
                    <a:spcAft>
                      <a:spcPts val="0"/>
                    </a:spcAft>
                    <a:buNone/>
                  </a:pPr>
                  <a:r>
                    <a:rPr lang="en-US" sz="1800">
                      <a:solidFill>
                        <a:srgbClr val="000000"/>
                      </a:solidFill>
                      <a:latin typeface="Calibri"/>
                      <a:ea typeface="Calibri"/>
                      <a:cs typeface="Calibri"/>
                      <a:sym typeface="Calibri"/>
                    </a:rPr>
                    <a:t>s</a:t>
                  </a:r>
                  <a:endParaRPr/>
                </a:p>
              </p:txBody>
            </p:sp>
            <p:sp>
              <p:nvSpPr>
                <p:cNvPr id="744" name="Google Shape;744;gcb9f054a2c_0_701"/>
                <p:cNvSpPr/>
                <p:nvPr/>
              </p:nvSpPr>
              <p:spPr>
                <a:xfrm>
                  <a:off x="1388068" y="161114"/>
                  <a:ext cx="602400" cy="398100"/>
                </a:xfrm>
                <a:prstGeom prst="ellipse">
                  <a:avLst/>
                </a:prstGeom>
                <a:solidFill>
                  <a:srgbClr val="FFFFFF"/>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50000"/>
                    </a:lnSpc>
                    <a:spcBef>
                      <a:spcPts val="0"/>
                    </a:spcBef>
                    <a:spcAft>
                      <a:spcPts val="0"/>
                    </a:spcAft>
                    <a:buNone/>
                  </a:pPr>
                  <a:r>
                    <a:rPr lang="en-US" sz="1400">
                      <a:solidFill>
                        <a:srgbClr val="000000"/>
                      </a:solidFill>
                      <a:latin typeface="Calibri"/>
                      <a:ea typeface="Calibri"/>
                      <a:cs typeface="Calibri"/>
                      <a:sym typeface="Calibri"/>
                    </a:rPr>
                    <a:t>S’</a:t>
                  </a:r>
                  <a:endParaRPr sz="1400">
                    <a:solidFill>
                      <a:srgbClr val="000000"/>
                    </a:solidFill>
                    <a:latin typeface="Calibri"/>
                    <a:ea typeface="Calibri"/>
                    <a:cs typeface="Calibri"/>
                    <a:sym typeface="Calibri"/>
                  </a:endParaRPr>
                </a:p>
              </p:txBody>
            </p:sp>
            <p:cxnSp>
              <p:nvCxnSpPr>
                <p:cNvPr id="745" name="Google Shape;745;gcb9f054a2c_0_701"/>
                <p:cNvCxnSpPr>
                  <a:stCxn id="743" idx="6"/>
                  <a:endCxn id="744" idx="2"/>
                </p:cNvCxnSpPr>
                <p:nvPr/>
              </p:nvCxnSpPr>
              <p:spPr>
                <a:xfrm flipH="1" rot="10800000">
                  <a:off x="881400" y="360287"/>
                  <a:ext cx="506700" cy="198900"/>
                </a:xfrm>
                <a:prstGeom prst="straightConnector1">
                  <a:avLst/>
                </a:prstGeom>
                <a:noFill/>
                <a:ln cap="flat" cmpd="sng" w="9525">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746" name="Google Shape;746;gcb9f054a2c_0_701"/>
                <p:cNvCxnSpPr>
                  <a:stCxn id="744" idx="6"/>
                </p:cNvCxnSpPr>
                <p:nvPr/>
              </p:nvCxnSpPr>
              <p:spPr>
                <a:xfrm flipH="1" rot="10800000">
                  <a:off x="1990468" y="161264"/>
                  <a:ext cx="417000" cy="198900"/>
                </a:xfrm>
                <a:prstGeom prst="straightConnector1">
                  <a:avLst/>
                </a:prstGeom>
                <a:noFill/>
                <a:ln cap="flat" cmpd="sng" w="9525">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747" name="Google Shape;747;gcb9f054a2c_0_701"/>
                <p:cNvCxnSpPr>
                  <a:stCxn id="744" idx="6"/>
                </p:cNvCxnSpPr>
                <p:nvPr/>
              </p:nvCxnSpPr>
              <p:spPr>
                <a:xfrm>
                  <a:off x="1990468" y="360164"/>
                  <a:ext cx="569400" cy="900"/>
                </a:xfrm>
                <a:prstGeom prst="straightConnector1">
                  <a:avLst/>
                </a:prstGeom>
                <a:noFill/>
                <a:ln cap="flat" cmpd="sng" w="9525">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748" name="Google Shape;748;gcb9f054a2c_0_701"/>
                <p:cNvCxnSpPr>
                  <a:stCxn id="744" idx="6"/>
                </p:cNvCxnSpPr>
                <p:nvPr/>
              </p:nvCxnSpPr>
              <p:spPr>
                <a:xfrm>
                  <a:off x="1990468" y="360164"/>
                  <a:ext cx="417000" cy="198900"/>
                </a:xfrm>
                <a:prstGeom prst="straightConnector1">
                  <a:avLst/>
                </a:prstGeom>
                <a:noFill/>
                <a:ln cap="flat" cmpd="sng" w="9525">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sp>
              <p:nvSpPr>
                <p:cNvPr id="749" name="Google Shape;749;gcb9f054a2c_0_701"/>
                <p:cNvSpPr txBox="1"/>
                <p:nvPr/>
              </p:nvSpPr>
              <p:spPr>
                <a:xfrm>
                  <a:off x="955763" y="412403"/>
                  <a:ext cx="359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a</a:t>
                  </a:r>
                  <a:endParaRPr i="1" sz="1800">
                    <a:solidFill>
                      <a:schemeClr val="dk1"/>
                    </a:solidFill>
                    <a:latin typeface="Calibri"/>
                    <a:ea typeface="Calibri"/>
                    <a:cs typeface="Calibri"/>
                    <a:sym typeface="Calibri"/>
                  </a:endParaRPr>
                </a:p>
              </p:txBody>
            </p:sp>
          </p:grpSp>
          <p:sp>
            <p:nvSpPr>
              <p:cNvPr id="750" name="Google Shape;750;gcb9f054a2c_0_701"/>
              <p:cNvSpPr txBox="1"/>
              <p:nvPr/>
            </p:nvSpPr>
            <p:spPr>
              <a:xfrm>
                <a:off x="1946126" y="324922"/>
                <a:ext cx="432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a’</a:t>
                </a:r>
                <a:endParaRPr i="1" sz="1800">
                  <a:solidFill>
                    <a:schemeClr val="dk1"/>
                  </a:solidFill>
                  <a:latin typeface="Calibri"/>
                  <a:ea typeface="Calibri"/>
                  <a:cs typeface="Calibri"/>
                  <a:sym typeface="Calibri"/>
                </a:endParaRPr>
              </a:p>
            </p:txBody>
          </p:sp>
        </p:grpSp>
        <p:sp>
          <p:nvSpPr>
            <p:cNvPr id="751" name="Google Shape;751;gcb9f054a2c_0_701"/>
            <p:cNvSpPr txBox="1"/>
            <p:nvPr/>
          </p:nvSpPr>
          <p:spPr>
            <a:xfrm>
              <a:off x="7590786" y="274638"/>
              <a:ext cx="320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r</a:t>
              </a:r>
              <a:endParaRPr i="1" sz="1800">
                <a:solidFill>
                  <a:schemeClr val="dk1"/>
                </a:solidFill>
                <a:latin typeface="Calibri"/>
                <a:ea typeface="Calibri"/>
                <a:cs typeface="Calibri"/>
                <a:sym typeface="Calibri"/>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cb9f054a2c_0_7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Q-Learning Algorithm</a:t>
            </a:r>
            <a:endParaRPr/>
          </a:p>
        </p:txBody>
      </p:sp>
      <p:sp>
        <p:nvSpPr>
          <p:cNvPr id="757" name="Google Shape;757;gcb9f054a2c_0_72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758" name="Google Shape;758;gcb9f054a2c_0_721"/>
          <p:cNvPicPr preferRelativeResize="0"/>
          <p:nvPr/>
        </p:nvPicPr>
        <p:blipFill rotWithShape="1">
          <a:blip r:embed="rId3">
            <a:alphaModFix/>
          </a:blip>
          <a:srcRect b="0" l="0" r="0" t="0"/>
          <a:stretch/>
        </p:blipFill>
        <p:spPr>
          <a:xfrm>
            <a:off x="452438" y="1790700"/>
            <a:ext cx="8239125" cy="4000500"/>
          </a:xfrm>
          <a:prstGeom prst="rect">
            <a:avLst/>
          </a:prstGeom>
          <a:noFill/>
          <a:ln>
            <a:noFill/>
          </a:ln>
        </p:spPr>
      </p:pic>
      <p:sp>
        <p:nvSpPr>
          <p:cNvPr id="759" name="Google Shape;759;gcb9f054a2c_0_721"/>
          <p:cNvSpPr/>
          <p:nvPr/>
        </p:nvSpPr>
        <p:spPr>
          <a:xfrm>
            <a:off x="5199063" y="4487863"/>
            <a:ext cx="1889100" cy="506400"/>
          </a:xfrm>
          <a:prstGeom prst="rect">
            <a:avLst/>
          </a:prstGeom>
          <a:noFill/>
          <a:ln cap="flat" cmpd="sng" w="9525">
            <a:solidFill>
              <a:srgbClr val="333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gcb9f054a2c_0_7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b="1" lang="en-US">
                <a:solidFill>
                  <a:srgbClr val="000000"/>
                </a:solidFill>
              </a:rPr>
              <a:t>Q-Learning (in One Formula)</a:t>
            </a:r>
            <a:endParaRPr b="1">
              <a:solidFill>
                <a:srgbClr val="000000"/>
              </a:solidFill>
            </a:endParaRPr>
          </a:p>
        </p:txBody>
      </p:sp>
      <p:sp>
        <p:nvSpPr>
          <p:cNvPr id="765" name="Google Shape;765;gcb9f054a2c_0_72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66" name="Google Shape;766;gcb9f054a2c_0_728"/>
          <p:cNvPicPr preferRelativeResize="0"/>
          <p:nvPr/>
        </p:nvPicPr>
        <p:blipFill rotWithShape="1">
          <a:blip r:embed="rId3">
            <a:alphaModFix/>
          </a:blip>
          <a:srcRect b="0" l="0" r="0" t="0"/>
          <a:stretch/>
        </p:blipFill>
        <p:spPr>
          <a:xfrm>
            <a:off x="332154" y="2416908"/>
            <a:ext cx="8596926" cy="1229061"/>
          </a:xfrm>
          <a:prstGeom prst="rect">
            <a:avLst/>
          </a:prstGeom>
          <a:solidFill>
            <a:srgbClr val="CCFFCC"/>
          </a:solidFill>
          <a:ln cap="flat" cmpd="sng" w="9525">
            <a:solidFill>
              <a:srgbClr val="FF0000"/>
            </a:solidFill>
            <a:prstDash val="solid"/>
            <a:round/>
            <a:headEnd len="sm" w="sm" type="none"/>
            <a:tailEnd len="sm" w="sm" type="none"/>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gcb9f054a2c_0_734"/>
          <p:cNvSpPr txBox="1"/>
          <p:nvPr>
            <p:ph type="title"/>
          </p:nvPr>
        </p:nvSpPr>
        <p:spPr>
          <a:xfrm>
            <a:off x="1487125" y="303511"/>
            <a:ext cx="6037500" cy="6771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sz="4400"/>
              <a:t>1-step Q-Learning Example</a:t>
            </a:r>
            <a:endParaRPr sz="4400"/>
          </a:p>
        </p:txBody>
      </p:sp>
      <p:pic>
        <p:nvPicPr>
          <p:cNvPr id="773" name="Google Shape;773;gcb9f054a2c_0_734"/>
          <p:cNvPicPr preferRelativeResize="0"/>
          <p:nvPr/>
        </p:nvPicPr>
        <p:blipFill rotWithShape="1">
          <a:blip r:embed="rId3">
            <a:alphaModFix/>
          </a:blip>
          <a:srcRect b="0" l="0" r="0" t="0"/>
          <a:stretch/>
        </p:blipFill>
        <p:spPr>
          <a:xfrm>
            <a:off x="2317750" y="4044950"/>
            <a:ext cx="4252914" cy="1555750"/>
          </a:xfrm>
          <a:prstGeom prst="rect">
            <a:avLst/>
          </a:prstGeom>
          <a:noFill/>
          <a:ln>
            <a:noFill/>
          </a:ln>
        </p:spPr>
      </p:pic>
      <p:sp>
        <p:nvSpPr>
          <p:cNvPr id="774" name="Google Shape;774;gcb9f054a2c_0_734"/>
          <p:cNvSpPr txBox="1"/>
          <p:nvPr/>
        </p:nvSpPr>
        <p:spPr>
          <a:xfrm>
            <a:off x="1066235" y="5943600"/>
            <a:ext cx="7170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Back-propagate Q-values 1-step backwards</a:t>
            </a:r>
            <a:endParaRPr/>
          </a:p>
        </p:txBody>
      </p:sp>
      <p:pic>
        <p:nvPicPr>
          <p:cNvPr id="775" name="Google Shape;775;gcb9f054a2c_0_734"/>
          <p:cNvPicPr preferRelativeResize="0"/>
          <p:nvPr/>
        </p:nvPicPr>
        <p:blipFill rotWithShape="1">
          <a:blip r:embed="rId4">
            <a:alphaModFix/>
          </a:blip>
          <a:srcRect b="0" l="0" r="0" t="0"/>
          <a:stretch/>
        </p:blipFill>
        <p:spPr>
          <a:xfrm>
            <a:off x="377825" y="1449388"/>
            <a:ext cx="8585200" cy="2638425"/>
          </a:xfrm>
          <a:prstGeom prst="rect">
            <a:avLst/>
          </a:prstGeom>
          <a:noFill/>
          <a:ln>
            <a:noFill/>
          </a:ln>
        </p:spPr>
      </p:pic>
      <p:sp>
        <p:nvSpPr>
          <p:cNvPr id="776" name="Google Shape;776;gcb9f054a2c_0_734"/>
          <p:cNvSpPr txBox="1"/>
          <p:nvPr/>
        </p:nvSpPr>
        <p:spPr>
          <a:xfrm>
            <a:off x="4280233" y="1987144"/>
            <a:ext cx="6867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Noto Sans Symbols"/>
                <a:ea typeface="Noto Sans Symbols"/>
                <a:cs typeface="Noto Sans Symbols"/>
                <a:sym typeface="Noto Sans Symbols"/>
              </a:rPr>
              <a:t>γ</a:t>
            </a:r>
            <a:r>
              <a:rPr lang="en-US" sz="1800">
                <a:solidFill>
                  <a:schemeClr val="dk1"/>
                </a:solidFill>
                <a:latin typeface="Calibri"/>
                <a:ea typeface="Calibri"/>
                <a:cs typeface="Calibri"/>
                <a:sym typeface="Calibri"/>
              </a:rPr>
              <a:t>=0.9</a:t>
            </a:r>
            <a:endParaRPr sz="1800">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cb9f054a2c_0_743"/>
          <p:cNvSpPr txBox="1"/>
          <p:nvPr/>
        </p:nvSpPr>
        <p:spPr>
          <a:xfrm>
            <a:off x="741058" y="4390142"/>
            <a:ext cx="18954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8000"/>
              </a:buClr>
              <a:buSzPts val="2400"/>
              <a:buFont typeface="Arial"/>
              <a:buNone/>
            </a:pPr>
            <a:r>
              <a:rPr lang="en-US" sz="2400">
                <a:solidFill>
                  <a:srgbClr val="008000"/>
                </a:solidFill>
                <a:latin typeface="Arial"/>
                <a:ea typeface="Arial"/>
                <a:cs typeface="Arial"/>
                <a:sym typeface="Arial"/>
              </a:rPr>
              <a:t>Notice these</a:t>
            </a:r>
            <a:endParaRPr sz="2400">
              <a:solidFill>
                <a:srgbClr val="008000"/>
              </a:solidFill>
              <a:latin typeface="Arial"/>
              <a:ea typeface="Arial"/>
              <a:cs typeface="Arial"/>
              <a:sym typeface="Arial"/>
            </a:endParaRPr>
          </a:p>
        </p:txBody>
      </p:sp>
      <p:pic>
        <p:nvPicPr>
          <p:cNvPr id="783" name="Google Shape;783;gcb9f054a2c_0_743"/>
          <p:cNvPicPr preferRelativeResize="0"/>
          <p:nvPr/>
        </p:nvPicPr>
        <p:blipFill rotWithShape="1">
          <a:blip r:embed="rId3">
            <a:alphaModFix/>
          </a:blip>
          <a:srcRect b="0" l="0" r="0" t="0"/>
          <a:stretch/>
        </p:blipFill>
        <p:spPr>
          <a:xfrm>
            <a:off x="741058" y="4969390"/>
            <a:ext cx="3076562" cy="1222375"/>
          </a:xfrm>
          <a:prstGeom prst="rect">
            <a:avLst/>
          </a:prstGeom>
          <a:noFill/>
          <a:ln>
            <a:noFill/>
          </a:ln>
        </p:spPr>
      </p:pic>
      <p:pic>
        <p:nvPicPr>
          <p:cNvPr id="784" name="Google Shape;784;gcb9f054a2c_0_743"/>
          <p:cNvPicPr preferRelativeResize="0"/>
          <p:nvPr/>
        </p:nvPicPr>
        <p:blipFill rotWithShape="1">
          <a:blip r:embed="rId4">
            <a:alphaModFix/>
          </a:blip>
          <a:srcRect b="0" l="0" r="0" t="0"/>
          <a:stretch/>
        </p:blipFill>
        <p:spPr>
          <a:xfrm>
            <a:off x="4705867" y="1858788"/>
            <a:ext cx="3146425" cy="2508250"/>
          </a:xfrm>
          <a:prstGeom prst="rect">
            <a:avLst/>
          </a:prstGeom>
          <a:noFill/>
          <a:ln>
            <a:noFill/>
          </a:ln>
        </p:spPr>
      </p:pic>
      <p:pic>
        <p:nvPicPr>
          <p:cNvPr id="785" name="Google Shape;785;gcb9f054a2c_0_743"/>
          <p:cNvPicPr preferRelativeResize="0"/>
          <p:nvPr/>
        </p:nvPicPr>
        <p:blipFill rotWithShape="1">
          <a:blip r:embed="rId5">
            <a:alphaModFix/>
          </a:blip>
          <a:srcRect b="0" l="0" r="0" t="0"/>
          <a:stretch/>
        </p:blipFill>
        <p:spPr>
          <a:xfrm>
            <a:off x="741058" y="1964610"/>
            <a:ext cx="2986088" cy="2270126"/>
          </a:xfrm>
          <a:prstGeom prst="rect">
            <a:avLst/>
          </a:prstGeom>
          <a:noFill/>
          <a:ln>
            <a:noFill/>
          </a:ln>
        </p:spPr>
      </p:pic>
      <p:pic>
        <p:nvPicPr>
          <p:cNvPr id="786" name="Google Shape;786;gcb9f054a2c_0_743"/>
          <p:cNvPicPr preferRelativeResize="0"/>
          <p:nvPr/>
        </p:nvPicPr>
        <p:blipFill rotWithShape="1">
          <a:blip r:embed="rId6">
            <a:alphaModFix/>
          </a:blip>
          <a:srcRect b="0" l="0" r="0" t="0"/>
          <a:stretch/>
        </p:blipFill>
        <p:spPr>
          <a:xfrm>
            <a:off x="4910137" y="4390142"/>
            <a:ext cx="2822574" cy="2046288"/>
          </a:xfrm>
          <a:prstGeom prst="rect">
            <a:avLst/>
          </a:prstGeom>
          <a:noFill/>
          <a:ln>
            <a:noFill/>
          </a:ln>
        </p:spPr>
      </p:pic>
      <p:sp>
        <p:nvSpPr>
          <p:cNvPr id="787" name="Google Shape;787;gcb9f054a2c_0_743"/>
          <p:cNvSpPr/>
          <p:nvPr/>
        </p:nvSpPr>
        <p:spPr>
          <a:xfrm>
            <a:off x="3725862" y="2727914"/>
            <a:ext cx="980100" cy="317400"/>
          </a:xfrm>
          <a:prstGeom prst="rightArrow">
            <a:avLst>
              <a:gd fmla="val 50000" name="adj1"/>
              <a:gd fmla="val 50000" name="adj2"/>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8" name="Google Shape;788;gcb9f054a2c_0_743"/>
          <p:cNvSpPr txBox="1"/>
          <p:nvPr/>
        </p:nvSpPr>
        <p:spPr>
          <a:xfrm>
            <a:off x="3570404" y="2269343"/>
            <a:ext cx="1217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Q-Learning</a:t>
            </a:r>
            <a:endParaRPr sz="1800">
              <a:solidFill>
                <a:schemeClr val="dk1"/>
              </a:solidFill>
              <a:latin typeface="Calibri"/>
              <a:ea typeface="Calibri"/>
              <a:cs typeface="Calibri"/>
              <a:sym typeface="Calibri"/>
            </a:endParaRPr>
          </a:p>
        </p:txBody>
      </p:sp>
      <p:sp>
        <p:nvSpPr>
          <p:cNvPr id="789" name="Google Shape;789;gcb9f054a2c_0_7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Q-Learning from state utility values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gcb9f054a2c_0_7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b="1" lang="en-US">
                <a:solidFill>
                  <a:srgbClr val="000000"/>
                </a:solidFill>
              </a:rPr>
              <a:t>An Example for Q-Learning</a:t>
            </a:r>
            <a:endParaRPr b="1">
              <a:solidFill>
                <a:srgbClr val="000000"/>
              </a:solidFill>
            </a:endParaRPr>
          </a:p>
        </p:txBody>
      </p:sp>
      <p:sp>
        <p:nvSpPr>
          <p:cNvPr id="795" name="Google Shape;795;gcb9f054a2c_0_755"/>
          <p:cNvSpPr txBox="1"/>
          <p:nvPr>
            <p:ph idx="1" type="body"/>
          </p:nvPr>
        </p:nvSpPr>
        <p:spPr>
          <a:xfrm>
            <a:off x="1072147" y="1482237"/>
            <a:ext cx="7336500" cy="2814000"/>
          </a:xfrm>
          <a:prstGeom prst="rect">
            <a:avLst/>
          </a:prstGeom>
          <a:solidFill>
            <a:srgbClr val="CCFFCC"/>
          </a:solidFill>
          <a:ln>
            <a:noFill/>
          </a:ln>
        </p:spPr>
        <p:txBody>
          <a:bodyPr anchorCtr="0" anchor="t" bIns="45700" lIns="91425" spcFirstLastPara="1" rIns="91425" wrap="square" tIns="45700">
            <a:normAutofit fontScale="62500" lnSpcReduction="20000"/>
          </a:bodyPr>
          <a:lstStyle/>
          <a:p>
            <a:pPr indent="-342900" lvl="0" marL="342900" rtl="0" algn="l">
              <a:spcBef>
                <a:spcPts val="0"/>
              </a:spcBef>
              <a:spcAft>
                <a:spcPts val="0"/>
              </a:spcAft>
              <a:buClr>
                <a:schemeClr val="dk1"/>
              </a:buClr>
              <a:buSzPct val="100000"/>
              <a:buChar char="•"/>
            </a:pPr>
            <a:r>
              <a:rPr lang="en-US"/>
              <a:t>Given </a:t>
            </a:r>
            <a:endParaRPr/>
          </a:p>
          <a:p>
            <a:pPr indent="-285750" lvl="1" marL="742950" rtl="0" algn="l">
              <a:spcBef>
                <a:spcPts val="350"/>
              </a:spcBef>
              <a:spcAft>
                <a:spcPts val="0"/>
              </a:spcAft>
              <a:buClr>
                <a:schemeClr val="dk1"/>
              </a:buClr>
              <a:buSzPct val="100000"/>
              <a:buChar char="–"/>
            </a:pPr>
            <a:r>
              <a:rPr lang="en-US"/>
              <a:t>States:      </a:t>
            </a:r>
            <a:r>
              <a:rPr i="1" lang="en-US"/>
              <a:t>s</a:t>
            </a:r>
            <a:r>
              <a:rPr baseline="-25000" lang="en-US"/>
              <a:t>1</a:t>
            </a:r>
            <a:r>
              <a:rPr lang="en-US"/>
              <a:t>, …, </a:t>
            </a:r>
            <a:r>
              <a:rPr i="1" lang="en-US"/>
              <a:t>s</a:t>
            </a:r>
            <a:r>
              <a:rPr baseline="-25000" lang="en-US"/>
              <a:t>n,</a:t>
            </a:r>
            <a:r>
              <a:rPr lang="en-US"/>
              <a:t>      </a:t>
            </a:r>
            <a:endParaRPr/>
          </a:p>
          <a:p>
            <a:pPr indent="-285750" lvl="1" marL="742950" rtl="0" algn="l">
              <a:spcBef>
                <a:spcPts val="350"/>
              </a:spcBef>
              <a:spcAft>
                <a:spcPts val="0"/>
              </a:spcAft>
              <a:buClr>
                <a:schemeClr val="dk1"/>
              </a:buClr>
              <a:buSzPct val="100000"/>
              <a:buChar char="–"/>
            </a:pPr>
            <a:r>
              <a:rPr lang="en-US"/>
              <a:t>Actions:   </a:t>
            </a:r>
            <a:r>
              <a:rPr i="1" lang="en-US"/>
              <a:t>a</a:t>
            </a:r>
            <a:r>
              <a:rPr baseline="-25000" lang="en-US"/>
              <a:t>1</a:t>
            </a:r>
            <a:r>
              <a:rPr lang="en-US"/>
              <a:t>, </a:t>
            </a:r>
            <a:r>
              <a:rPr i="1" lang="en-US"/>
              <a:t>a</a:t>
            </a:r>
            <a:r>
              <a:rPr baseline="-25000" lang="en-US"/>
              <a:t>2</a:t>
            </a:r>
            <a:endParaRPr/>
          </a:p>
          <a:p>
            <a:pPr indent="-285750" lvl="1" marL="742950" rtl="0" algn="l">
              <a:spcBef>
                <a:spcPts val="350"/>
              </a:spcBef>
              <a:spcAft>
                <a:spcPts val="0"/>
              </a:spcAft>
              <a:buClr>
                <a:schemeClr val="dk1"/>
              </a:buClr>
              <a:buSzPct val="100000"/>
              <a:buChar char="–"/>
            </a:pPr>
            <a:r>
              <a:rPr lang="en-US"/>
              <a:t>Probabilistic transition model: (assume s</a:t>
            </a:r>
            <a:r>
              <a:rPr baseline="-25000" lang="en-US"/>
              <a:t>n+1</a:t>
            </a:r>
            <a:r>
              <a:rPr lang="en-US"/>
              <a:t>=s</a:t>
            </a:r>
            <a:r>
              <a:rPr baseline="-25000" lang="en-US"/>
              <a:t>1</a:t>
            </a:r>
            <a:r>
              <a:rPr lang="en-US"/>
              <a:t>) </a:t>
            </a:r>
            <a:endParaRPr/>
          </a:p>
          <a:p>
            <a:pPr indent="-228600" lvl="2" marL="1143000" rtl="0" algn="l">
              <a:spcBef>
                <a:spcPts val="300"/>
              </a:spcBef>
              <a:spcAft>
                <a:spcPts val="0"/>
              </a:spcAft>
              <a:buClr>
                <a:schemeClr val="dk1"/>
              </a:buClr>
              <a:buSzPct val="100000"/>
              <a:buChar char="•"/>
            </a:pPr>
            <a:r>
              <a:rPr lang="en-US"/>
              <a:t>P(s</a:t>
            </a:r>
            <a:r>
              <a:rPr baseline="-25000" lang="en-US"/>
              <a:t>i</a:t>
            </a:r>
            <a:r>
              <a:rPr lang="en-US"/>
              <a:t>,a</a:t>
            </a:r>
            <a:r>
              <a:rPr baseline="-25000" lang="en-US"/>
              <a:t>1</a:t>
            </a:r>
            <a:r>
              <a:rPr lang="en-US"/>
              <a:t>,s</a:t>
            </a:r>
            <a:r>
              <a:rPr baseline="-25000" lang="en-US"/>
              <a:t>i+1</a:t>
            </a:r>
            <a:r>
              <a:rPr lang="en-US"/>
              <a:t>)=0.8, P(s</a:t>
            </a:r>
            <a:r>
              <a:rPr baseline="-25000" lang="en-US"/>
              <a:t>i</a:t>
            </a:r>
            <a:r>
              <a:rPr lang="en-US"/>
              <a:t>,a</a:t>
            </a:r>
            <a:r>
              <a:rPr baseline="-25000" lang="en-US"/>
              <a:t>1</a:t>
            </a:r>
            <a:r>
              <a:rPr lang="en-US"/>
              <a:t>,s</a:t>
            </a:r>
            <a:r>
              <a:rPr baseline="-25000" lang="en-US"/>
              <a:t>1</a:t>
            </a:r>
            <a:r>
              <a:rPr lang="en-US"/>
              <a:t>)=0.2, P(s</a:t>
            </a:r>
            <a:r>
              <a:rPr baseline="-25000" lang="en-US"/>
              <a:t>i</a:t>
            </a:r>
            <a:r>
              <a:rPr lang="en-US"/>
              <a:t>,a</a:t>
            </a:r>
            <a:r>
              <a:rPr baseline="-25000" lang="en-US"/>
              <a:t>2</a:t>
            </a:r>
            <a:r>
              <a:rPr lang="en-US"/>
              <a:t>,s</a:t>
            </a:r>
            <a:r>
              <a:rPr baseline="-25000" lang="en-US"/>
              <a:t>1</a:t>
            </a:r>
            <a:r>
              <a:rPr lang="en-US"/>
              <a:t>)=0.9, P(s</a:t>
            </a:r>
            <a:r>
              <a:rPr baseline="-25000" lang="en-US"/>
              <a:t>i</a:t>
            </a:r>
            <a:r>
              <a:rPr lang="en-US"/>
              <a:t>,a</a:t>
            </a:r>
            <a:r>
              <a:rPr baseline="-25000" lang="en-US"/>
              <a:t>1</a:t>
            </a:r>
            <a:r>
              <a:rPr lang="en-US"/>
              <a:t>,s</a:t>
            </a:r>
            <a:r>
              <a:rPr baseline="-25000" lang="en-US"/>
              <a:t>i+1</a:t>
            </a:r>
            <a:r>
              <a:rPr lang="en-US"/>
              <a:t>)=0.1.</a:t>
            </a:r>
            <a:endParaRPr baseline="-25000"/>
          </a:p>
          <a:p>
            <a:pPr indent="-285750" lvl="1" marL="742950" rtl="0" algn="l">
              <a:spcBef>
                <a:spcPts val="350"/>
              </a:spcBef>
              <a:spcAft>
                <a:spcPts val="0"/>
              </a:spcAft>
              <a:buClr>
                <a:schemeClr val="dk1"/>
              </a:buClr>
              <a:buSzPct val="100000"/>
              <a:buChar char="–"/>
            </a:pPr>
            <a:r>
              <a:rPr lang="en-US"/>
              <a:t>Reward: all R(</a:t>
            </a:r>
            <a:r>
              <a:rPr i="1" lang="en-US"/>
              <a:t>s</a:t>
            </a:r>
            <a:r>
              <a:rPr baseline="-25000" i="1" lang="en-US"/>
              <a:t>i</a:t>
            </a:r>
            <a:r>
              <a:rPr lang="en-US"/>
              <a:t>, </a:t>
            </a:r>
            <a:r>
              <a:rPr i="1" lang="en-US"/>
              <a:t>a</a:t>
            </a:r>
            <a:r>
              <a:rPr baseline="-25000" i="1" lang="en-US"/>
              <a:t>i</a:t>
            </a:r>
            <a:r>
              <a:rPr i="1" lang="en-US"/>
              <a:t>, s</a:t>
            </a:r>
            <a:r>
              <a:rPr baseline="-25000" lang="en-US"/>
              <a:t>j</a:t>
            </a:r>
            <a:r>
              <a:rPr lang="en-US"/>
              <a:t>) = 0.0, except R(</a:t>
            </a:r>
            <a:r>
              <a:rPr i="1" lang="en-US"/>
              <a:t>s</a:t>
            </a:r>
            <a:r>
              <a:rPr baseline="-25000" lang="en-US"/>
              <a:t>n-1</a:t>
            </a:r>
            <a:r>
              <a:rPr lang="en-US"/>
              <a:t>, </a:t>
            </a:r>
            <a:r>
              <a:rPr i="1" lang="en-US"/>
              <a:t>a</a:t>
            </a:r>
            <a:r>
              <a:rPr baseline="-25000" lang="en-US"/>
              <a:t>1</a:t>
            </a:r>
            <a:r>
              <a:rPr lang="en-US"/>
              <a:t>, </a:t>
            </a:r>
            <a:r>
              <a:rPr i="1" lang="en-US"/>
              <a:t>s</a:t>
            </a:r>
            <a:r>
              <a:rPr baseline="-25000" lang="en-US"/>
              <a:t>n</a:t>
            </a:r>
            <a:r>
              <a:rPr lang="en-US"/>
              <a:t>) = 99.9</a:t>
            </a:r>
            <a:endParaRPr/>
          </a:p>
          <a:p>
            <a:pPr indent="-285750" lvl="1" marL="742950" rtl="0" algn="l">
              <a:spcBef>
                <a:spcPts val="350"/>
              </a:spcBef>
              <a:spcAft>
                <a:spcPts val="0"/>
              </a:spcAft>
              <a:buClr>
                <a:schemeClr val="dk1"/>
              </a:buClr>
              <a:buSzPct val="100000"/>
              <a:buChar char="–"/>
            </a:pPr>
            <a:r>
              <a:rPr lang="en-US"/>
              <a:t>We define the goal state to be </a:t>
            </a:r>
            <a:r>
              <a:rPr i="1" lang="en-US"/>
              <a:t>s</a:t>
            </a:r>
            <a:r>
              <a:rPr baseline="-25000" lang="en-US"/>
              <a:t>n</a:t>
            </a:r>
            <a:endParaRPr baseline="-25000"/>
          </a:p>
          <a:p>
            <a:pPr indent="-285750" lvl="1" marL="742950" rtl="0" algn="l">
              <a:spcBef>
                <a:spcPts val="350"/>
              </a:spcBef>
              <a:spcAft>
                <a:spcPts val="0"/>
              </a:spcAft>
              <a:buClr>
                <a:schemeClr val="dk1"/>
              </a:buClr>
              <a:buSzPct val="100000"/>
              <a:buChar char="–"/>
            </a:pPr>
            <a:r>
              <a:rPr lang="en-US"/>
              <a:t>The learning rate </a:t>
            </a:r>
            <a:r>
              <a:rPr lang="en-US">
                <a:latin typeface="Noto Sans Symbols"/>
                <a:ea typeface="Noto Sans Symbols"/>
                <a:cs typeface="Noto Sans Symbols"/>
                <a:sym typeface="Noto Sans Symbols"/>
              </a:rPr>
              <a:t>α </a:t>
            </a:r>
            <a:r>
              <a:rPr lang="en-US"/>
              <a:t>= 0.4</a:t>
            </a:r>
            <a:endParaRPr/>
          </a:p>
          <a:p>
            <a:pPr indent="-285750" lvl="1" marL="742950" rtl="0" algn="l">
              <a:spcBef>
                <a:spcPts val="350"/>
              </a:spcBef>
              <a:spcAft>
                <a:spcPts val="0"/>
              </a:spcAft>
              <a:buClr>
                <a:schemeClr val="dk1"/>
              </a:buClr>
              <a:buSzPct val="100000"/>
              <a:buChar char="–"/>
            </a:pPr>
            <a:r>
              <a:rPr lang="en-US"/>
              <a:t>The Future discount factor: </a:t>
            </a:r>
            <a:r>
              <a:rPr lang="en-US">
                <a:latin typeface="Noto Sans Symbols"/>
                <a:ea typeface="Noto Sans Symbols"/>
                <a:cs typeface="Noto Sans Symbols"/>
                <a:sym typeface="Noto Sans Symbols"/>
              </a:rPr>
              <a:t>γ </a:t>
            </a:r>
            <a:r>
              <a:rPr lang="en-US"/>
              <a:t>= 0.7</a:t>
            </a:r>
            <a:endParaRPr/>
          </a:p>
          <a:p>
            <a:pPr indent="-342900" lvl="1" marL="342900" rtl="0" algn="l">
              <a:spcBef>
                <a:spcPts val="350"/>
              </a:spcBef>
              <a:spcAft>
                <a:spcPts val="0"/>
              </a:spcAft>
              <a:buClr>
                <a:schemeClr val="dk1"/>
              </a:buClr>
              <a:buSzPct val="100000"/>
              <a:buFont typeface="Arial"/>
              <a:buChar char="•"/>
            </a:pPr>
            <a:r>
              <a:rPr lang="en-US"/>
              <a:t>Try to learn: Q(</a:t>
            </a:r>
            <a:r>
              <a:rPr i="1" lang="en-US"/>
              <a:t>s</a:t>
            </a:r>
            <a:r>
              <a:rPr baseline="-25000" lang="en-US"/>
              <a:t>n-1</a:t>
            </a:r>
            <a:r>
              <a:rPr lang="en-US"/>
              <a:t>,</a:t>
            </a:r>
            <a:r>
              <a:rPr i="1" lang="en-US"/>
              <a:t>a</a:t>
            </a:r>
            <a:r>
              <a:rPr baseline="-25000" lang="en-US"/>
              <a:t>1</a:t>
            </a:r>
            <a:r>
              <a:rPr lang="en-US"/>
              <a:t>), Q(</a:t>
            </a:r>
            <a:r>
              <a:rPr i="1" lang="en-US"/>
              <a:t>s</a:t>
            </a:r>
            <a:r>
              <a:rPr baseline="-25000" lang="en-US"/>
              <a:t>n-1</a:t>
            </a:r>
            <a:r>
              <a:rPr lang="en-US"/>
              <a:t>,</a:t>
            </a:r>
            <a:r>
              <a:rPr i="1" lang="en-US"/>
              <a:t>a</a:t>
            </a:r>
            <a:r>
              <a:rPr baseline="-25000" lang="en-US"/>
              <a:t>2</a:t>
            </a:r>
            <a:r>
              <a:rPr lang="en-US"/>
              <a:t>), Q(</a:t>
            </a:r>
            <a:r>
              <a:rPr i="1" lang="en-US"/>
              <a:t>s</a:t>
            </a:r>
            <a:r>
              <a:rPr baseline="-25000" lang="en-US"/>
              <a:t>n-2</a:t>
            </a:r>
            <a:r>
              <a:rPr lang="en-US"/>
              <a:t>,</a:t>
            </a:r>
            <a:r>
              <a:rPr i="1" lang="en-US"/>
              <a:t>a</a:t>
            </a:r>
            <a:r>
              <a:rPr baseline="-25000" lang="en-US"/>
              <a:t>1</a:t>
            </a:r>
            <a:r>
              <a:rPr lang="en-US"/>
              <a:t>), and Q(</a:t>
            </a:r>
            <a:r>
              <a:rPr i="1" lang="en-US"/>
              <a:t>s</a:t>
            </a:r>
            <a:r>
              <a:rPr baseline="-25000" lang="en-US"/>
              <a:t>n-2</a:t>
            </a:r>
            <a:r>
              <a:rPr lang="en-US"/>
              <a:t>,</a:t>
            </a:r>
            <a:r>
              <a:rPr i="1" lang="en-US"/>
              <a:t>a</a:t>
            </a:r>
            <a:r>
              <a:rPr baseline="-25000" lang="en-US"/>
              <a:t>2</a:t>
            </a:r>
            <a:r>
              <a:rPr lang="en-US"/>
              <a:t>)=?</a:t>
            </a:r>
            <a:endParaRPr/>
          </a:p>
        </p:txBody>
      </p:sp>
      <p:sp>
        <p:nvSpPr>
          <p:cNvPr id="796" name="Google Shape;796;gcb9f054a2c_0_75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FFFF00"/>
                </a:solidFill>
              </a:rPr>
              <a:t>‹#›</a:t>
            </a:fld>
            <a:endParaRPr>
              <a:solidFill>
                <a:srgbClr val="FFFF00"/>
              </a:solidFill>
            </a:endParaRPr>
          </a:p>
        </p:txBody>
      </p:sp>
      <p:pic>
        <p:nvPicPr>
          <p:cNvPr id="797" name="Google Shape;797;gcb9f054a2c_0_755"/>
          <p:cNvPicPr preferRelativeResize="0"/>
          <p:nvPr/>
        </p:nvPicPr>
        <p:blipFill rotWithShape="1">
          <a:blip r:embed="rId3">
            <a:alphaModFix/>
          </a:blip>
          <a:srcRect b="0" l="0" r="0" t="0"/>
          <a:stretch/>
        </p:blipFill>
        <p:spPr>
          <a:xfrm>
            <a:off x="1256631" y="4419600"/>
            <a:ext cx="6960937" cy="1936750"/>
          </a:xfrm>
          <a:prstGeom prst="rect">
            <a:avLst/>
          </a:prstGeom>
          <a:solidFill>
            <a:schemeClr val="dk1"/>
          </a:solidFill>
          <a:ln>
            <a:noFill/>
          </a:ln>
        </p:spPr>
      </p:pic>
      <p:sp>
        <p:nvSpPr>
          <p:cNvPr id="798" name="Google Shape;798;gcb9f054a2c_0_755"/>
          <p:cNvSpPr txBox="1"/>
          <p:nvPr/>
        </p:nvSpPr>
        <p:spPr>
          <a:xfrm>
            <a:off x="6948726" y="6100693"/>
            <a:ext cx="594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99.9</a:t>
            </a:r>
            <a:endParaRPr sz="1800">
              <a:solidFill>
                <a:srgbClr val="000000"/>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gcb9f054a2c_0_763"/>
          <p:cNvSpPr txBox="1"/>
          <p:nvPr>
            <p:ph idx="1" type="body"/>
          </p:nvPr>
        </p:nvSpPr>
        <p:spPr>
          <a:xfrm>
            <a:off x="664307" y="1439985"/>
            <a:ext cx="7981500" cy="4086900"/>
          </a:xfrm>
          <a:prstGeom prst="rect">
            <a:avLst/>
          </a:prstGeom>
          <a:solidFill>
            <a:srgbClr val="FFFFFF"/>
          </a:solidFill>
          <a:ln>
            <a:noFill/>
          </a:ln>
        </p:spPr>
        <p:txBody>
          <a:bodyPr anchorCtr="0" anchor="t" bIns="45700" lIns="91425" spcFirstLastPara="1" rIns="91425" wrap="square" tIns="45700">
            <a:normAutofit/>
          </a:bodyPr>
          <a:lstStyle/>
          <a:p>
            <a:pPr indent="0" lvl="1" marL="0" rtl="0" algn="l">
              <a:spcBef>
                <a:spcPts val="0"/>
              </a:spcBef>
              <a:spcAft>
                <a:spcPts val="0"/>
              </a:spcAft>
              <a:buClr>
                <a:srgbClr val="000000"/>
              </a:buClr>
              <a:buSzPts val="2400"/>
              <a:buNone/>
            </a:pPr>
            <a:r>
              <a:rPr lang="en-US" sz="2400">
                <a:solidFill>
                  <a:srgbClr val="000000"/>
                </a:solidFill>
              </a:rPr>
              <a:t>Initially:   all Q(</a:t>
            </a:r>
            <a:r>
              <a:rPr i="1" lang="en-US" sz="2400">
                <a:solidFill>
                  <a:srgbClr val="000000"/>
                </a:solidFill>
              </a:rPr>
              <a:t>s</a:t>
            </a:r>
            <a:r>
              <a:rPr baseline="-25000" lang="en-US" sz="2400">
                <a:solidFill>
                  <a:srgbClr val="000000"/>
                </a:solidFill>
              </a:rPr>
              <a:t>i</a:t>
            </a:r>
            <a:r>
              <a:rPr lang="en-US" sz="2400">
                <a:solidFill>
                  <a:srgbClr val="000000"/>
                </a:solidFill>
              </a:rPr>
              <a:t>, </a:t>
            </a:r>
            <a:r>
              <a:rPr i="1" lang="en-US" sz="2400">
                <a:solidFill>
                  <a:srgbClr val="000000"/>
                </a:solidFill>
              </a:rPr>
              <a:t>a</a:t>
            </a:r>
            <a:r>
              <a:rPr baseline="-25000" lang="en-US" sz="2400">
                <a:solidFill>
                  <a:srgbClr val="000000"/>
                </a:solidFill>
              </a:rPr>
              <a:t>j</a:t>
            </a:r>
            <a:r>
              <a:rPr lang="en-US" sz="2400">
                <a:solidFill>
                  <a:srgbClr val="000000"/>
                </a:solidFill>
              </a:rPr>
              <a:t>) = 0.0 </a:t>
            </a:r>
            <a:endParaRPr/>
          </a:p>
          <a:p>
            <a:pPr indent="0" lvl="1" marL="0" rtl="0" algn="l">
              <a:spcBef>
                <a:spcPts val="480"/>
              </a:spcBef>
              <a:spcAft>
                <a:spcPts val="0"/>
              </a:spcAft>
              <a:buClr>
                <a:srgbClr val="000000"/>
              </a:buClr>
              <a:buSzPts val="2400"/>
              <a:buNone/>
            </a:pPr>
            <a:r>
              <a:rPr lang="en-US" sz="2400">
                <a:solidFill>
                  <a:srgbClr val="000000"/>
                </a:solidFill>
              </a:rPr>
              <a:t>Assume you got two samples at the state s</a:t>
            </a:r>
            <a:r>
              <a:rPr baseline="-25000" lang="en-US" sz="2400">
                <a:solidFill>
                  <a:srgbClr val="000000"/>
                </a:solidFill>
              </a:rPr>
              <a:t>n-1</a:t>
            </a:r>
            <a:r>
              <a:rPr lang="en-US" sz="2400">
                <a:solidFill>
                  <a:srgbClr val="000000"/>
                </a:solidFill>
              </a:rPr>
              <a:t> for action a</a:t>
            </a:r>
            <a:r>
              <a:rPr baseline="-25000" lang="en-US" sz="2400">
                <a:solidFill>
                  <a:srgbClr val="000000"/>
                </a:solidFill>
              </a:rPr>
              <a:t>1</a:t>
            </a:r>
            <a:r>
              <a:rPr lang="en-US" sz="2400">
                <a:solidFill>
                  <a:srgbClr val="000000"/>
                </a:solidFill>
              </a:rPr>
              <a:t> </a:t>
            </a:r>
            <a:endParaRPr sz="2400">
              <a:solidFill>
                <a:srgbClr val="000000"/>
              </a:solidFill>
            </a:endParaRPr>
          </a:p>
          <a:p>
            <a:pPr indent="-342900" lvl="2" marL="742950" rtl="0" algn="l">
              <a:spcBef>
                <a:spcPts val="400"/>
              </a:spcBef>
              <a:spcAft>
                <a:spcPts val="0"/>
              </a:spcAft>
              <a:buClr>
                <a:srgbClr val="000000"/>
              </a:buClr>
              <a:buSzPts val="2000"/>
              <a:buChar char="•"/>
            </a:pPr>
            <a:r>
              <a:rPr i="1" lang="en-US" sz="2000">
                <a:solidFill>
                  <a:srgbClr val="000000"/>
                </a:solidFill>
              </a:rPr>
              <a:t>s</a:t>
            </a:r>
            <a:r>
              <a:rPr baseline="-25000" lang="en-US" sz="2000">
                <a:solidFill>
                  <a:srgbClr val="000000"/>
                </a:solidFill>
              </a:rPr>
              <a:t>n-1</a:t>
            </a:r>
            <a:r>
              <a:rPr lang="en-US" sz="2000">
                <a:solidFill>
                  <a:srgbClr val="000000"/>
                </a:solidFill>
              </a:rPr>
              <a:t>,</a:t>
            </a:r>
            <a:r>
              <a:rPr i="1" lang="en-US" sz="2000">
                <a:solidFill>
                  <a:srgbClr val="000000"/>
                </a:solidFill>
              </a:rPr>
              <a:t>a</a:t>
            </a:r>
            <a:r>
              <a:rPr baseline="-25000" lang="en-US" sz="2000">
                <a:solidFill>
                  <a:srgbClr val="000000"/>
                </a:solidFill>
              </a:rPr>
              <a:t>1</a:t>
            </a:r>
            <a:r>
              <a:rPr lang="en-US" sz="2000">
                <a:solidFill>
                  <a:srgbClr val="000000"/>
                </a:solidFill>
              </a:rPr>
              <a:t>, </a:t>
            </a:r>
            <a:r>
              <a:rPr i="1" lang="en-US" sz="2000">
                <a:solidFill>
                  <a:srgbClr val="000000"/>
                </a:solidFill>
              </a:rPr>
              <a:t>s</a:t>
            </a:r>
            <a:r>
              <a:rPr baseline="-25000" lang="en-US" sz="2000">
                <a:solidFill>
                  <a:srgbClr val="000000"/>
                </a:solidFill>
              </a:rPr>
              <a:t>n</a:t>
            </a:r>
            <a:r>
              <a:rPr lang="en-US" sz="2000">
                <a:solidFill>
                  <a:srgbClr val="000000"/>
                </a:solidFill>
              </a:rPr>
              <a:t>, r=R(</a:t>
            </a:r>
            <a:r>
              <a:rPr i="1" lang="en-US" sz="2000">
                <a:solidFill>
                  <a:srgbClr val="000000"/>
                </a:solidFill>
              </a:rPr>
              <a:t>s</a:t>
            </a:r>
            <a:r>
              <a:rPr baseline="-25000" lang="en-US" sz="2000">
                <a:solidFill>
                  <a:srgbClr val="000000"/>
                </a:solidFill>
              </a:rPr>
              <a:t>n-1</a:t>
            </a:r>
            <a:r>
              <a:rPr lang="en-US" sz="2000">
                <a:solidFill>
                  <a:srgbClr val="000000"/>
                </a:solidFill>
              </a:rPr>
              <a:t>,</a:t>
            </a:r>
            <a:r>
              <a:rPr i="1" lang="en-US" sz="2000">
                <a:solidFill>
                  <a:srgbClr val="000000"/>
                </a:solidFill>
              </a:rPr>
              <a:t>a</a:t>
            </a:r>
            <a:r>
              <a:rPr baseline="-25000" lang="en-US" sz="2000">
                <a:solidFill>
                  <a:srgbClr val="000000"/>
                </a:solidFill>
              </a:rPr>
              <a:t>1</a:t>
            </a:r>
            <a:r>
              <a:rPr lang="en-US" sz="2000">
                <a:solidFill>
                  <a:srgbClr val="000000"/>
                </a:solidFill>
              </a:rPr>
              <a:t>,</a:t>
            </a:r>
            <a:r>
              <a:rPr i="1" lang="en-US" sz="2000">
                <a:solidFill>
                  <a:srgbClr val="000000"/>
                </a:solidFill>
              </a:rPr>
              <a:t> s</a:t>
            </a:r>
            <a:r>
              <a:rPr baseline="-25000" lang="en-US" sz="2000">
                <a:solidFill>
                  <a:srgbClr val="000000"/>
                </a:solidFill>
              </a:rPr>
              <a:t>n</a:t>
            </a:r>
            <a:r>
              <a:rPr lang="en-US" sz="2000">
                <a:solidFill>
                  <a:srgbClr val="000000"/>
                </a:solidFill>
              </a:rPr>
              <a:t>)=99.9,	// P(</a:t>
            </a:r>
            <a:r>
              <a:rPr i="1" lang="en-US" sz="2000">
                <a:solidFill>
                  <a:srgbClr val="000000"/>
                </a:solidFill>
              </a:rPr>
              <a:t>s</a:t>
            </a:r>
            <a:r>
              <a:rPr baseline="-25000" lang="en-US" sz="2000">
                <a:solidFill>
                  <a:srgbClr val="000000"/>
                </a:solidFill>
              </a:rPr>
              <a:t>n-1</a:t>
            </a:r>
            <a:r>
              <a:rPr lang="en-US" sz="2000">
                <a:solidFill>
                  <a:srgbClr val="000000"/>
                </a:solidFill>
              </a:rPr>
              <a:t>,</a:t>
            </a:r>
            <a:r>
              <a:rPr i="1" lang="en-US" sz="2000">
                <a:solidFill>
                  <a:srgbClr val="000000"/>
                </a:solidFill>
              </a:rPr>
              <a:t>a</a:t>
            </a:r>
            <a:r>
              <a:rPr baseline="-25000" lang="en-US" sz="2000">
                <a:solidFill>
                  <a:srgbClr val="000000"/>
                </a:solidFill>
              </a:rPr>
              <a:t>1</a:t>
            </a:r>
            <a:r>
              <a:rPr lang="en-US" sz="2000">
                <a:solidFill>
                  <a:srgbClr val="000000"/>
                </a:solidFill>
              </a:rPr>
              <a:t>)🡪</a:t>
            </a:r>
            <a:r>
              <a:rPr i="1" lang="en-US" sz="2000">
                <a:solidFill>
                  <a:srgbClr val="000000"/>
                </a:solidFill>
              </a:rPr>
              <a:t>s</a:t>
            </a:r>
            <a:r>
              <a:rPr baseline="-25000" lang="en-US" sz="2000">
                <a:solidFill>
                  <a:srgbClr val="000000"/>
                </a:solidFill>
              </a:rPr>
              <a:t>n</a:t>
            </a:r>
            <a:r>
              <a:rPr lang="en-US" sz="2000">
                <a:solidFill>
                  <a:srgbClr val="000000"/>
                </a:solidFill>
              </a:rPr>
              <a:t> </a:t>
            </a:r>
            <a:endParaRPr/>
          </a:p>
          <a:p>
            <a:pPr indent="-342900" lvl="2" marL="742950" rtl="0" algn="l">
              <a:spcBef>
                <a:spcPts val="400"/>
              </a:spcBef>
              <a:spcAft>
                <a:spcPts val="0"/>
              </a:spcAft>
              <a:buClr>
                <a:srgbClr val="000000"/>
              </a:buClr>
              <a:buSzPts val="2000"/>
              <a:buChar char="•"/>
            </a:pPr>
            <a:r>
              <a:rPr i="1" lang="en-US" sz="2000">
                <a:solidFill>
                  <a:srgbClr val="000000"/>
                </a:solidFill>
              </a:rPr>
              <a:t>s</a:t>
            </a:r>
            <a:r>
              <a:rPr baseline="-25000" lang="en-US" sz="2000">
                <a:solidFill>
                  <a:srgbClr val="000000"/>
                </a:solidFill>
              </a:rPr>
              <a:t>n-1</a:t>
            </a:r>
            <a:r>
              <a:rPr lang="en-US" sz="2000">
                <a:solidFill>
                  <a:srgbClr val="000000"/>
                </a:solidFill>
              </a:rPr>
              <a:t>,</a:t>
            </a:r>
            <a:r>
              <a:rPr i="1" lang="en-US" sz="2000">
                <a:solidFill>
                  <a:srgbClr val="000000"/>
                </a:solidFill>
              </a:rPr>
              <a:t>a</a:t>
            </a:r>
            <a:r>
              <a:rPr baseline="-25000" lang="en-US" sz="2000">
                <a:solidFill>
                  <a:srgbClr val="000000"/>
                </a:solidFill>
              </a:rPr>
              <a:t>1</a:t>
            </a:r>
            <a:r>
              <a:rPr lang="en-US" sz="2000">
                <a:solidFill>
                  <a:srgbClr val="000000"/>
                </a:solidFill>
              </a:rPr>
              <a:t>, </a:t>
            </a:r>
            <a:r>
              <a:rPr i="1" lang="en-US" sz="2000">
                <a:solidFill>
                  <a:srgbClr val="000000"/>
                </a:solidFill>
              </a:rPr>
              <a:t>s</a:t>
            </a:r>
            <a:r>
              <a:rPr baseline="-25000" lang="en-US" sz="2000">
                <a:solidFill>
                  <a:srgbClr val="000000"/>
                </a:solidFill>
              </a:rPr>
              <a:t>1</a:t>
            </a:r>
            <a:r>
              <a:rPr lang="en-US" sz="2000">
                <a:solidFill>
                  <a:srgbClr val="000000"/>
                </a:solidFill>
              </a:rPr>
              <a:t>, r=R(</a:t>
            </a:r>
            <a:r>
              <a:rPr i="1" lang="en-US" sz="2000">
                <a:solidFill>
                  <a:srgbClr val="000000"/>
                </a:solidFill>
              </a:rPr>
              <a:t>s</a:t>
            </a:r>
            <a:r>
              <a:rPr baseline="-25000" lang="en-US" sz="2000">
                <a:solidFill>
                  <a:srgbClr val="000000"/>
                </a:solidFill>
              </a:rPr>
              <a:t>n-1</a:t>
            </a:r>
            <a:r>
              <a:rPr lang="en-US" sz="2000">
                <a:solidFill>
                  <a:srgbClr val="000000"/>
                </a:solidFill>
              </a:rPr>
              <a:t>,</a:t>
            </a:r>
            <a:r>
              <a:rPr i="1" lang="en-US" sz="2000">
                <a:solidFill>
                  <a:srgbClr val="000000"/>
                </a:solidFill>
              </a:rPr>
              <a:t>a</a:t>
            </a:r>
            <a:r>
              <a:rPr baseline="-25000" lang="en-US" sz="2000">
                <a:solidFill>
                  <a:srgbClr val="000000"/>
                </a:solidFill>
              </a:rPr>
              <a:t>1</a:t>
            </a:r>
            <a:r>
              <a:rPr lang="en-US" sz="2000">
                <a:solidFill>
                  <a:srgbClr val="000000"/>
                </a:solidFill>
              </a:rPr>
              <a:t>,</a:t>
            </a:r>
            <a:r>
              <a:rPr i="1" lang="en-US" sz="2000">
                <a:solidFill>
                  <a:srgbClr val="000000"/>
                </a:solidFill>
              </a:rPr>
              <a:t> s</a:t>
            </a:r>
            <a:r>
              <a:rPr baseline="-25000" lang="en-US" sz="2000">
                <a:solidFill>
                  <a:srgbClr val="000000"/>
                </a:solidFill>
              </a:rPr>
              <a:t>1</a:t>
            </a:r>
            <a:r>
              <a:rPr lang="en-US" sz="2000">
                <a:solidFill>
                  <a:srgbClr val="000000"/>
                </a:solidFill>
              </a:rPr>
              <a:t>)=0.0,    	// P(</a:t>
            </a:r>
            <a:r>
              <a:rPr i="1" lang="en-US" sz="2000">
                <a:solidFill>
                  <a:srgbClr val="000000"/>
                </a:solidFill>
              </a:rPr>
              <a:t>s</a:t>
            </a:r>
            <a:r>
              <a:rPr baseline="-25000" lang="en-US" sz="2000">
                <a:solidFill>
                  <a:srgbClr val="000000"/>
                </a:solidFill>
              </a:rPr>
              <a:t>n-1</a:t>
            </a:r>
            <a:r>
              <a:rPr lang="en-US" sz="2000">
                <a:solidFill>
                  <a:srgbClr val="000000"/>
                </a:solidFill>
              </a:rPr>
              <a:t>,</a:t>
            </a:r>
            <a:r>
              <a:rPr i="1" lang="en-US" sz="2000">
                <a:solidFill>
                  <a:srgbClr val="000000"/>
                </a:solidFill>
              </a:rPr>
              <a:t>a</a:t>
            </a:r>
            <a:r>
              <a:rPr baseline="-25000" lang="en-US" sz="2000">
                <a:solidFill>
                  <a:srgbClr val="000000"/>
                </a:solidFill>
              </a:rPr>
              <a:t>1</a:t>
            </a:r>
            <a:r>
              <a:rPr lang="en-US" sz="2000">
                <a:solidFill>
                  <a:srgbClr val="000000"/>
                </a:solidFill>
              </a:rPr>
              <a:t>)🡪</a:t>
            </a:r>
            <a:r>
              <a:rPr i="1" lang="en-US" sz="2000">
                <a:solidFill>
                  <a:srgbClr val="000000"/>
                </a:solidFill>
              </a:rPr>
              <a:t>s</a:t>
            </a:r>
            <a:r>
              <a:rPr baseline="-25000" lang="en-US" sz="2000">
                <a:solidFill>
                  <a:srgbClr val="000000"/>
                </a:solidFill>
              </a:rPr>
              <a:t>1</a:t>
            </a:r>
            <a:r>
              <a:rPr lang="en-US" sz="2000">
                <a:solidFill>
                  <a:srgbClr val="000000"/>
                </a:solidFill>
              </a:rPr>
              <a:t> </a:t>
            </a:r>
            <a:endParaRPr sz="2000">
              <a:solidFill>
                <a:srgbClr val="000000"/>
              </a:solidFill>
            </a:endParaRPr>
          </a:p>
          <a:p>
            <a:pPr indent="0" lvl="1" marL="0" rtl="0" algn="l">
              <a:spcBef>
                <a:spcPts val="480"/>
              </a:spcBef>
              <a:spcAft>
                <a:spcPts val="0"/>
              </a:spcAft>
              <a:buClr>
                <a:srgbClr val="000000"/>
              </a:buClr>
              <a:buSzPts val="2400"/>
              <a:buNone/>
            </a:pPr>
            <a:r>
              <a:rPr lang="en-US" sz="2400">
                <a:solidFill>
                  <a:srgbClr val="000000"/>
                </a:solidFill>
              </a:rPr>
              <a:t>Updated Q value, if P(s,a) are known:</a:t>
            </a:r>
            <a:endParaRPr/>
          </a:p>
          <a:p>
            <a:pPr indent="-342900" lvl="3" marL="1200150" rtl="0" algn="l">
              <a:spcBef>
                <a:spcPts val="360"/>
              </a:spcBef>
              <a:spcAft>
                <a:spcPts val="0"/>
              </a:spcAft>
              <a:buClr>
                <a:srgbClr val="000000"/>
              </a:buClr>
              <a:buSzPts val="1800"/>
              <a:buChar char="–"/>
            </a:pPr>
            <a:r>
              <a:rPr lang="en-US" sz="1800">
                <a:solidFill>
                  <a:srgbClr val="000000"/>
                </a:solidFill>
              </a:rPr>
              <a:t>Q(</a:t>
            </a:r>
            <a:r>
              <a:rPr i="1" lang="en-US" sz="1800">
                <a:solidFill>
                  <a:srgbClr val="000000"/>
                </a:solidFill>
              </a:rPr>
              <a:t>s</a:t>
            </a:r>
            <a:r>
              <a:rPr baseline="-25000" lang="en-US" sz="1800">
                <a:solidFill>
                  <a:srgbClr val="000000"/>
                </a:solidFill>
              </a:rPr>
              <a:t>n-1</a:t>
            </a:r>
            <a:r>
              <a:rPr lang="en-US" sz="1800">
                <a:solidFill>
                  <a:srgbClr val="000000"/>
                </a:solidFill>
              </a:rPr>
              <a:t>,</a:t>
            </a:r>
            <a:r>
              <a:rPr i="1" lang="en-US" sz="1800">
                <a:solidFill>
                  <a:srgbClr val="000000"/>
                </a:solidFill>
              </a:rPr>
              <a:t>a</a:t>
            </a:r>
            <a:r>
              <a:rPr baseline="-25000" lang="en-US" sz="1800">
                <a:solidFill>
                  <a:srgbClr val="000000"/>
                </a:solidFill>
              </a:rPr>
              <a:t>1</a:t>
            </a:r>
            <a:r>
              <a:rPr lang="en-US" sz="1800">
                <a:solidFill>
                  <a:srgbClr val="000000"/>
                </a:solidFill>
              </a:rPr>
              <a:t>)= 0.8*[99.9 + 0.7*0.0] + 0.2[0.0+0.7*0.0] = 79.9</a:t>
            </a:r>
            <a:endParaRPr sz="1800">
              <a:solidFill>
                <a:srgbClr val="000000"/>
              </a:solidFill>
            </a:endParaRPr>
          </a:p>
          <a:p>
            <a:pPr indent="-342900" lvl="2" marL="742950" rtl="0" algn="l">
              <a:spcBef>
                <a:spcPts val="440"/>
              </a:spcBef>
              <a:spcAft>
                <a:spcPts val="0"/>
              </a:spcAft>
              <a:buClr>
                <a:srgbClr val="000000"/>
              </a:buClr>
              <a:buSzPts val="2200"/>
              <a:buChar char="•"/>
            </a:pPr>
            <a:r>
              <a:rPr lang="en-US" sz="2200">
                <a:solidFill>
                  <a:srgbClr val="000000"/>
                </a:solidFill>
              </a:rPr>
              <a:t>If P(s,a) are unknown: sample</a:t>
            </a:r>
            <a:r>
              <a:rPr baseline="-25000" lang="en-US" sz="2200">
                <a:solidFill>
                  <a:srgbClr val="000000"/>
                </a:solidFill>
              </a:rPr>
              <a:t>1</a:t>
            </a:r>
            <a:r>
              <a:rPr lang="en-US" sz="2200">
                <a:solidFill>
                  <a:srgbClr val="000000"/>
                </a:solidFill>
              </a:rPr>
              <a:t> =</a:t>
            </a:r>
            <a:r>
              <a:rPr lang="en-US" sz="2000">
                <a:solidFill>
                  <a:srgbClr val="000000"/>
                </a:solidFill>
              </a:rPr>
              <a:t> </a:t>
            </a:r>
            <a:r>
              <a:rPr lang="en-US" sz="2200">
                <a:solidFill>
                  <a:srgbClr val="000000"/>
                </a:solidFill>
              </a:rPr>
              <a:t>99.9+.7*0;  sample</a:t>
            </a:r>
            <a:r>
              <a:rPr baseline="-25000" lang="en-US" sz="2200">
                <a:solidFill>
                  <a:srgbClr val="000000"/>
                </a:solidFill>
              </a:rPr>
              <a:t>2</a:t>
            </a:r>
            <a:r>
              <a:rPr lang="en-US" sz="2200">
                <a:solidFill>
                  <a:srgbClr val="000000"/>
                </a:solidFill>
              </a:rPr>
              <a:t>=0+.7*0</a:t>
            </a:r>
            <a:endParaRPr/>
          </a:p>
          <a:p>
            <a:pPr indent="-342900" lvl="3" marL="1200150" rtl="0" algn="l">
              <a:spcBef>
                <a:spcPts val="360"/>
              </a:spcBef>
              <a:spcAft>
                <a:spcPts val="0"/>
              </a:spcAft>
              <a:buClr>
                <a:srgbClr val="000000"/>
              </a:buClr>
              <a:buSzPts val="1800"/>
              <a:buChar char="–"/>
            </a:pPr>
            <a:r>
              <a:rPr lang="en-US" sz="1800">
                <a:solidFill>
                  <a:srgbClr val="000000"/>
                </a:solidFill>
              </a:rPr>
              <a:t>Q(</a:t>
            </a:r>
            <a:r>
              <a:rPr i="1" lang="en-US" sz="1800">
                <a:solidFill>
                  <a:srgbClr val="000000"/>
                </a:solidFill>
              </a:rPr>
              <a:t>s</a:t>
            </a:r>
            <a:r>
              <a:rPr baseline="-25000" lang="en-US" sz="1800">
                <a:solidFill>
                  <a:srgbClr val="000000"/>
                </a:solidFill>
              </a:rPr>
              <a:t>n-1</a:t>
            </a:r>
            <a:r>
              <a:rPr lang="en-US" sz="1800">
                <a:solidFill>
                  <a:srgbClr val="000000"/>
                </a:solidFill>
              </a:rPr>
              <a:t>,</a:t>
            </a:r>
            <a:r>
              <a:rPr i="1" lang="en-US" sz="1800">
                <a:solidFill>
                  <a:srgbClr val="000000"/>
                </a:solidFill>
              </a:rPr>
              <a:t>a</a:t>
            </a:r>
            <a:r>
              <a:rPr baseline="-25000" lang="en-US" sz="1800">
                <a:solidFill>
                  <a:srgbClr val="000000"/>
                </a:solidFill>
              </a:rPr>
              <a:t>1</a:t>
            </a:r>
            <a:r>
              <a:rPr lang="en-US" sz="1800">
                <a:solidFill>
                  <a:srgbClr val="000000"/>
                </a:solidFill>
              </a:rPr>
              <a:t>)= (1-0.4)*0.0 + 0.4*99.9 = 39.96</a:t>
            </a:r>
            <a:endParaRPr/>
          </a:p>
          <a:p>
            <a:pPr indent="-342900" lvl="3" marL="1200150" rtl="0" algn="l">
              <a:spcBef>
                <a:spcPts val="360"/>
              </a:spcBef>
              <a:spcAft>
                <a:spcPts val="0"/>
              </a:spcAft>
              <a:buClr>
                <a:srgbClr val="000000"/>
              </a:buClr>
              <a:buSzPts val="1800"/>
              <a:buChar char="–"/>
            </a:pPr>
            <a:r>
              <a:rPr lang="en-US" sz="1800">
                <a:solidFill>
                  <a:srgbClr val="000000"/>
                </a:solidFill>
              </a:rPr>
              <a:t>Q(</a:t>
            </a:r>
            <a:r>
              <a:rPr i="1" lang="en-US" sz="1800">
                <a:solidFill>
                  <a:srgbClr val="000000"/>
                </a:solidFill>
              </a:rPr>
              <a:t>s</a:t>
            </a:r>
            <a:r>
              <a:rPr baseline="-25000" lang="en-US" sz="1800">
                <a:solidFill>
                  <a:srgbClr val="000000"/>
                </a:solidFill>
              </a:rPr>
              <a:t>n-1</a:t>
            </a:r>
            <a:r>
              <a:rPr lang="en-US" sz="1800">
                <a:solidFill>
                  <a:srgbClr val="000000"/>
                </a:solidFill>
              </a:rPr>
              <a:t>,</a:t>
            </a:r>
            <a:r>
              <a:rPr i="1" lang="en-US" sz="1800">
                <a:solidFill>
                  <a:srgbClr val="000000"/>
                </a:solidFill>
              </a:rPr>
              <a:t>a</a:t>
            </a:r>
            <a:r>
              <a:rPr baseline="-25000" lang="en-US" sz="1800">
                <a:solidFill>
                  <a:srgbClr val="000000"/>
                </a:solidFill>
              </a:rPr>
              <a:t>1</a:t>
            </a:r>
            <a:r>
              <a:rPr lang="en-US" sz="1800">
                <a:solidFill>
                  <a:srgbClr val="000000"/>
                </a:solidFill>
              </a:rPr>
              <a:t>)= (1-0.4)*39.96 + 0.4*0.0 = 23.976 </a:t>
            </a:r>
            <a:endParaRPr sz="1800">
              <a:solidFill>
                <a:srgbClr val="000000"/>
              </a:solidFill>
            </a:endParaRPr>
          </a:p>
        </p:txBody>
      </p:sp>
      <p:sp>
        <p:nvSpPr>
          <p:cNvPr id="804" name="Google Shape;804;gcb9f054a2c_0_7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b="1" lang="en-US">
                <a:solidFill>
                  <a:srgbClr val="000000"/>
                </a:solidFill>
              </a:rPr>
              <a:t>An Example for Q-Learning</a:t>
            </a:r>
            <a:endParaRPr b="1">
              <a:solidFill>
                <a:srgbClr val="000000"/>
              </a:solidFill>
            </a:endParaRPr>
          </a:p>
        </p:txBody>
      </p:sp>
      <p:sp>
        <p:nvSpPr>
          <p:cNvPr id="805" name="Google Shape;805;gcb9f054a2c_0_76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FFFF00"/>
                </a:solidFill>
              </a:rPr>
              <a:t>‹#›</a:t>
            </a:fld>
            <a:endParaRPr>
              <a:solidFill>
                <a:srgbClr val="FFFF00"/>
              </a:solidFill>
            </a:endParaRPr>
          </a:p>
        </p:txBody>
      </p:sp>
      <p:pic>
        <p:nvPicPr>
          <p:cNvPr id="806" name="Google Shape;806;gcb9f054a2c_0_763"/>
          <p:cNvPicPr preferRelativeResize="0"/>
          <p:nvPr/>
        </p:nvPicPr>
        <p:blipFill rotWithShape="1">
          <a:blip r:embed="rId3">
            <a:alphaModFix/>
          </a:blip>
          <a:srcRect b="0" l="0" r="0" t="0"/>
          <a:stretch/>
        </p:blipFill>
        <p:spPr>
          <a:xfrm>
            <a:off x="1256632" y="4944450"/>
            <a:ext cx="6285412" cy="1608750"/>
          </a:xfrm>
          <a:prstGeom prst="rect">
            <a:avLst/>
          </a:prstGeom>
          <a:solidFill>
            <a:srgbClr val="FFFFFF"/>
          </a:solidFill>
          <a:ln>
            <a:noFill/>
          </a:ln>
        </p:spPr>
      </p:pic>
      <p:sp>
        <p:nvSpPr>
          <p:cNvPr id="807" name="Google Shape;807;gcb9f054a2c_0_763"/>
          <p:cNvSpPr txBox="1"/>
          <p:nvPr/>
        </p:nvSpPr>
        <p:spPr>
          <a:xfrm>
            <a:off x="7381403" y="6171684"/>
            <a:ext cx="594000" cy="3693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99.9</a:t>
            </a:r>
            <a:endParaRPr sz="1800">
              <a:solidFill>
                <a:srgbClr val="000000"/>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gcb9f054a2c_0_771"/>
          <p:cNvSpPr txBox="1"/>
          <p:nvPr>
            <p:ph idx="1" type="body"/>
          </p:nvPr>
        </p:nvSpPr>
        <p:spPr>
          <a:xfrm>
            <a:off x="369953" y="1326208"/>
            <a:ext cx="8229600" cy="49956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sz="2600"/>
              <a:t>Pros:</a:t>
            </a:r>
            <a:endParaRPr/>
          </a:p>
          <a:p>
            <a:pPr indent="-285750" lvl="1" marL="742950" rtl="0" algn="l">
              <a:spcBef>
                <a:spcPts val="391"/>
              </a:spcBef>
              <a:spcAft>
                <a:spcPts val="0"/>
              </a:spcAft>
              <a:buClr>
                <a:schemeClr val="dk1"/>
              </a:buClr>
              <a:buSzPct val="100000"/>
              <a:buChar char="–"/>
            </a:pPr>
            <a:r>
              <a:rPr lang="en-US" sz="2300"/>
              <a:t>Easy to use in problems where the data can be mapped to states easily</a:t>
            </a:r>
            <a:endParaRPr/>
          </a:p>
          <a:p>
            <a:pPr indent="-285750" lvl="1" marL="742950" rtl="0" algn="l">
              <a:spcBef>
                <a:spcPts val="391"/>
              </a:spcBef>
              <a:spcAft>
                <a:spcPts val="0"/>
              </a:spcAft>
              <a:buClr>
                <a:schemeClr val="dk1"/>
              </a:buClr>
              <a:buSzPct val="100000"/>
              <a:buChar char="–"/>
            </a:pPr>
            <a:r>
              <a:rPr lang="en-US" sz="2300"/>
              <a:t>Guaranteed to find the optimal policy given enough time even with suboptimal actions</a:t>
            </a:r>
            <a:endParaRPr sz="2300"/>
          </a:p>
          <a:p>
            <a:pPr indent="-342900" lvl="0" marL="342900" rtl="0" algn="l">
              <a:spcBef>
                <a:spcPts val="442"/>
              </a:spcBef>
              <a:spcAft>
                <a:spcPts val="0"/>
              </a:spcAft>
              <a:buClr>
                <a:schemeClr val="dk1"/>
              </a:buClr>
              <a:buSzPct val="100000"/>
              <a:buChar char="•"/>
            </a:pPr>
            <a:r>
              <a:rPr lang="en-US" sz="2600"/>
              <a:t>Cons:</a:t>
            </a:r>
            <a:endParaRPr/>
          </a:p>
          <a:p>
            <a:pPr indent="-285750" lvl="1" marL="742950" rtl="0" algn="l">
              <a:spcBef>
                <a:spcPts val="357"/>
              </a:spcBef>
              <a:spcAft>
                <a:spcPts val="0"/>
              </a:spcAft>
              <a:buClr>
                <a:schemeClr val="dk1"/>
              </a:buClr>
              <a:buSzPct val="100000"/>
              <a:buChar char="–"/>
            </a:pPr>
            <a:r>
              <a:rPr lang="en-US" sz="2100"/>
              <a:t>States of the environment are not always known</a:t>
            </a:r>
            <a:endParaRPr/>
          </a:p>
          <a:p>
            <a:pPr indent="-285750" lvl="1" marL="742950" rtl="0" algn="l">
              <a:spcBef>
                <a:spcPts val="357"/>
              </a:spcBef>
              <a:spcAft>
                <a:spcPts val="0"/>
              </a:spcAft>
              <a:buClr>
                <a:schemeClr val="dk1"/>
              </a:buClr>
              <a:buSzPct val="100000"/>
              <a:buChar char="–"/>
            </a:pPr>
            <a:r>
              <a:rPr lang="en-US" sz="2100"/>
              <a:t>Computation time is intractable for large or continuous  state spaces</a:t>
            </a:r>
            <a:endParaRPr/>
          </a:p>
          <a:p>
            <a:pPr indent="-228600" lvl="2" marL="1143000" rtl="0" algn="l">
              <a:spcBef>
                <a:spcPts val="357"/>
              </a:spcBef>
              <a:spcAft>
                <a:spcPts val="0"/>
              </a:spcAft>
              <a:buClr>
                <a:schemeClr val="dk1"/>
              </a:buClr>
              <a:buSzPct val="100000"/>
              <a:buChar char="•"/>
            </a:pPr>
            <a:r>
              <a:rPr lang="en-US" sz="2100"/>
              <a:t>E.g. if each cell in a grid world is a state, then state space grows exponentially with number of rows and columns (states = map size = m*n)</a:t>
            </a:r>
            <a:endParaRPr/>
          </a:p>
          <a:p>
            <a:pPr indent="-285750" lvl="1" marL="742950" rtl="0" algn="l">
              <a:spcBef>
                <a:spcPts val="357"/>
              </a:spcBef>
              <a:spcAft>
                <a:spcPts val="0"/>
              </a:spcAft>
              <a:buClr>
                <a:schemeClr val="dk1"/>
              </a:buClr>
              <a:buSzPct val="100000"/>
              <a:buChar char="–"/>
            </a:pPr>
            <a:r>
              <a:rPr lang="en-US" sz="2100"/>
              <a:t>Cannot handle raw data, must use an approximation/reduction function</a:t>
            </a:r>
            <a:endParaRPr/>
          </a:p>
          <a:p>
            <a:pPr indent="-228600" lvl="2" marL="1143000" rtl="0" algn="l">
              <a:spcBef>
                <a:spcPts val="357"/>
              </a:spcBef>
              <a:spcAft>
                <a:spcPts val="0"/>
              </a:spcAft>
              <a:buClr>
                <a:schemeClr val="dk1"/>
              </a:buClr>
              <a:buSzPct val="100000"/>
              <a:buChar char="•"/>
            </a:pPr>
            <a:r>
              <a:rPr lang="en-US" sz="2100"/>
              <a:t>Designing approximation functions to disambiguate similar states requires human intelligence or an alternate learning technique</a:t>
            </a:r>
            <a:endParaRPr/>
          </a:p>
          <a:p>
            <a:pPr indent="-228600" lvl="3" marL="1600200" rtl="0" algn="l">
              <a:spcBef>
                <a:spcPts val="289"/>
              </a:spcBef>
              <a:spcAft>
                <a:spcPts val="0"/>
              </a:spcAft>
              <a:buClr>
                <a:schemeClr val="dk1"/>
              </a:buClr>
              <a:buSzPct val="100000"/>
              <a:buChar char="–"/>
            </a:pPr>
            <a:r>
              <a:rPr lang="en-US" sz="1700"/>
              <a:t>E.g. use the relative distance (states = m*n) between two agents in a hunter-prey problem as opposed to their cell coordinates (states = m*n*m*n)</a:t>
            </a:r>
            <a:endParaRPr/>
          </a:p>
          <a:p>
            <a:pPr indent="-285750" lvl="1" marL="742950" rtl="0" algn="l">
              <a:spcBef>
                <a:spcPts val="357"/>
              </a:spcBef>
              <a:spcAft>
                <a:spcPts val="0"/>
              </a:spcAft>
              <a:buClr>
                <a:schemeClr val="dk1"/>
              </a:buClr>
              <a:buSzPct val="100000"/>
              <a:buChar char="–"/>
            </a:pPr>
            <a:r>
              <a:rPr lang="en-US" sz="2100"/>
              <a:t>Model-free RL cannot transfer the learned knowledge when the goal changes</a:t>
            </a:r>
            <a:endParaRPr/>
          </a:p>
          <a:p>
            <a:pPr indent="-228600" lvl="2" marL="1143000" rtl="0" algn="l">
              <a:spcBef>
                <a:spcPts val="357"/>
              </a:spcBef>
              <a:spcAft>
                <a:spcPts val="0"/>
              </a:spcAft>
              <a:buClr>
                <a:schemeClr val="dk1"/>
              </a:buClr>
              <a:buSzPct val="100000"/>
              <a:buChar char="•"/>
            </a:pPr>
            <a:r>
              <a:rPr lang="en-US" sz="2100"/>
              <a:t>Forgetting a learned policy is much more difficult (hysteresis), quicker to start from scratch</a:t>
            </a:r>
            <a:endParaRPr sz="2100"/>
          </a:p>
        </p:txBody>
      </p:sp>
      <p:sp>
        <p:nvSpPr>
          <p:cNvPr id="813" name="Google Shape;813;gcb9f054a2c_0_7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Discussions of RL (1)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cb9f054a2c_0_34"/>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Hypothetical Outcome</a:t>
            </a:r>
            <a:endParaRPr/>
          </a:p>
        </p:txBody>
      </p:sp>
      <p:sp>
        <p:nvSpPr>
          <p:cNvPr id="141" name="Google Shape;141;gcb9f054a2c_0_34"/>
          <p:cNvSpPr txBox="1"/>
          <p:nvPr>
            <p:ph idx="1" type="body"/>
          </p:nvPr>
        </p:nvSpPr>
        <p:spPr>
          <a:xfrm>
            <a:off x="457200" y="1600200"/>
            <a:ext cx="8229600" cy="4526100"/>
          </a:xfrm>
          <a:prstGeom prst="rect">
            <a:avLst/>
          </a:prstGeom>
        </p:spPr>
        <p:txBody>
          <a:bodyPr anchorCtr="0" anchor="t" bIns="45700" lIns="91425" spcFirstLastPara="1" rIns="91425" wrap="square" tIns="45700">
            <a:normAutofit fontScale="70000" lnSpcReduction="10000"/>
          </a:bodyPr>
          <a:lstStyle/>
          <a:p>
            <a:pPr indent="-308610" lvl="0" marL="457200" rtl="0" algn="l">
              <a:spcBef>
                <a:spcPts val="360"/>
              </a:spcBef>
              <a:spcAft>
                <a:spcPts val="0"/>
              </a:spcAft>
              <a:buSzPct val="56250"/>
              <a:buChar char="•"/>
            </a:pPr>
            <a:r>
              <a:rPr lang="en-US"/>
              <a:t>It’s possible, but not </a:t>
            </a:r>
            <a:r>
              <a:rPr lang="en-US"/>
              <a:t>guaranteed</a:t>
            </a:r>
            <a:r>
              <a:rPr lang="en-US"/>
              <a:t>, that the model is able to generalize from what it was taught</a:t>
            </a:r>
            <a:endParaRPr/>
          </a:p>
          <a:p>
            <a:pPr indent="-308610" lvl="0" marL="457200" rtl="0" algn="l">
              <a:spcBef>
                <a:spcPts val="0"/>
              </a:spcBef>
              <a:spcAft>
                <a:spcPts val="0"/>
              </a:spcAft>
              <a:buSzPct val="56250"/>
              <a:buChar char="•"/>
            </a:pPr>
            <a:r>
              <a:rPr lang="en-US"/>
              <a:t>This is alike to human learning: if you are learning a new language, but do not understand its meaning, you could</a:t>
            </a:r>
            <a:endParaRPr/>
          </a:p>
          <a:p>
            <a:pPr indent="-308610" lvl="1" marL="914400" rtl="0" algn="l">
              <a:spcBef>
                <a:spcPts val="0"/>
              </a:spcBef>
              <a:spcAft>
                <a:spcPts val="0"/>
              </a:spcAft>
              <a:buSzPct val="64285"/>
              <a:buChar char="–"/>
            </a:pPr>
            <a:r>
              <a:rPr lang="en-US"/>
              <a:t>A: repeat text that you know tends to follow a question by your instructor without understanding or knowledge about whether this is what the instructor wants</a:t>
            </a:r>
            <a:endParaRPr/>
          </a:p>
          <a:p>
            <a:pPr indent="-308610" lvl="1" marL="914400" rtl="0" algn="l">
              <a:spcBef>
                <a:spcPts val="0"/>
              </a:spcBef>
              <a:spcAft>
                <a:spcPts val="0"/>
              </a:spcAft>
              <a:buSzPct val="64285"/>
              <a:buChar char="–"/>
            </a:pPr>
            <a:r>
              <a:rPr lang="en-US"/>
              <a:t>B: the instructor can tell you if your answers are correct or not, and you aim to maximize your grade. You could in principle learn what patterns make the grade, and therefore learn the language</a:t>
            </a:r>
            <a:endParaRPr/>
          </a:p>
          <a:p>
            <a:pPr indent="-308610" lvl="0" marL="457200" rtl="0" algn="l">
              <a:spcBef>
                <a:spcPts val="0"/>
              </a:spcBef>
              <a:spcAft>
                <a:spcPts val="0"/>
              </a:spcAft>
              <a:buSzPct val="56250"/>
              <a:buChar char="•"/>
            </a:pPr>
            <a:r>
              <a:rPr lang="en-US"/>
              <a:t>But fundamentally, you may  not understand what the language is saying, only what you are supposed to say to best answer the </a:t>
            </a:r>
            <a:r>
              <a:rPr lang="en-US"/>
              <a:t>question</a:t>
            </a:r>
            <a:endParaRPr/>
          </a:p>
          <a:p>
            <a:pPr indent="-308610" lvl="0" marL="457200" rtl="0" algn="l">
              <a:spcBef>
                <a:spcPts val="0"/>
              </a:spcBef>
              <a:spcAft>
                <a:spcPts val="0"/>
              </a:spcAft>
              <a:buSzPct val="56250"/>
              <a:buChar char="•"/>
            </a:pPr>
            <a:r>
              <a:rPr lang="en-US"/>
              <a:t>This is alike to “The Chinese Room” argument in computer science, c.f., https://en.wikipedia.org/wiki/Chinese_room</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gcb9f054a2c_0_7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Discussions of RL (2)</a:t>
            </a:r>
            <a:endParaRPr/>
          </a:p>
        </p:txBody>
      </p:sp>
      <p:sp>
        <p:nvSpPr>
          <p:cNvPr id="819" name="Google Shape;819;gcb9f054a2c_0_77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lnSpcReduction="20000"/>
          </a:bodyPr>
          <a:lstStyle/>
          <a:p>
            <a:pPr indent="0" lvl="0" marL="0" rtl="0" algn="l">
              <a:spcBef>
                <a:spcPts val="0"/>
              </a:spcBef>
              <a:spcAft>
                <a:spcPts val="0"/>
              </a:spcAft>
              <a:buClr>
                <a:schemeClr val="dk1"/>
              </a:buClr>
              <a:buSzPts val="2000"/>
              <a:buNone/>
            </a:pPr>
            <a:r>
              <a:rPr lang="en-US" sz="2000"/>
              <a:t>Utility function is unknown at the beginning</a:t>
            </a:r>
            <a:endParaRPr/>
          </a:p>
          <a:p>
            <a:pPr indent="-342900" lvl="1" marL="800100" rtl="0" algn="l">
              <a:spcBef>
                <a:spcPts val="1080"/>
              </a:spcBef>
              <a:spcAft>
                <a:spcPts val="0"/>
              </a:spcAft>
              <a:buClr>
                <a:schemeClr val="dk2"/>
              </a:buClr>
              <a:buSzPts val="2000"/>
              <a:buFont typeface="Arial"/>
              <a:buChar char="•"/>
            </a:pPr>
            <a:r>
              <a:rPr lang="en-US" sz="1800"/>
              <a:t>When agent visits each state, it receives a reward</a:t>
            </a:r>
            <a:endParaRPr/>
          </a:p>
          <a:p>
            <a:pPr indent="-342900" lvl="2" marL="1485900" rtl="0" algn="l">
              <a:spcBef>
                <a:spcPts val="1080"/>
              </a:spcBef>
              <a:spcAft>
                <a:spcPts val="0"/>
              </a:spcAft>
              <a:buClr>
                <a:schemeClr val="dk2"/>
              </a:buClr>
              <a:buSzPts val="1800"/>
              <a:buChar char="•"/>
            </a:pPr>
            <a:r>
              <a:rPr lang="en-US" sz="1600"/>
              <a:t>Possibly negative</a:t>
            </a:r>
            <a:endParaRPr/>
          </a:p>
          <a:p>
            <a:pPr indent="0" lvl="0" marL="0" rtl="0" algn="l">
              <a:spcBef>
                <a:spcPts val="1080"/>
              </a:spcBef>
              <a:spcAft>
                <a:spcPts val="0"/>
              </a:spcAft>
              <a:buClr>
                <a:schemeClr val="dk1"/>
              </a:buClr>
              <a:buSzPts val="2000"/>
              <a:buNone/>
            </a:pPr>
            <a:r>
              <a:rPr lang="en-US" sz="2000"/>
              <a:t>What function should it learn?</a:t>
            </a:r>
            <a:endParaRPr baseline="30000" sz="2000"/>
          </a:p>
          <a:p>
            <a:pPr indent="-342900" lvl="1" marL="800100" rtl="0" algn="l">
              <a:spcBef>
                <a:spcPts val="1080"/>
              </a:spcBef>
              <a:spcAft>
                <a:spcPts val="0"/>
              </a:spcAft>
              <a:buClr>
                <a:schemeClr val="dk2"/>
              </a:buClr>
              <a:buSzPts val="2000"/>
              <a:buFont typeface="Arial"/>
              <a:buChar char="•"/>
            </a:pPr>
            <a:r>
              <a:rPr i="1" lang="en-US" sz="1800"/>
              <a:t>R</a:t>
            </a:r>
            <a:r>
              <a:rPr lang="en-US" sz="1800"/>
              <a:t>(</a:t>
            </a:r>
            <a:r>
              <a:rPr i="1" lang="en-US" sz="1800"/>
              <a:t>s</a:t>
            </a:r>
            <a:r>
              <a:rPr lang="en-US" sz="1800"/>
              <a:t>): Utility-based agent</a:t>
            </a:r>
            <a:endParaRPr/>
          </a:p>
          <a:p>
            <a:pPr indent="-342900" lvl="2" marL="1485900" rtl="0" algn="l">
              <a:spcBef>
                <a:spcPts val="1080"/>
              </a:spcBef>
              <a:spcAft>
                <a:spcPts val="0"/>
              </a:spcAft>
              <a:buClr>
                <a:schemeClr val="dk2"/>
              </a:buClr>
              <a:buSzPts val="1800"/>
              <a:buChar char="•"/>
            </a:pPr>
            <a:r>
              <a:rPr lang="en-US" sz="1600"/>
              <a:t>If it already knows the transition model</a:t>
            </a:r>
            <a:endParaRPr/>
          </a:p>
          <a:p>
            <a:pPr indent="-342900" lvl="2" marL="1485900" rtl="0" algn="l">
              <a:spcBef>
                <a:spcPts val="1080"/>
              </a:spcBef>
              <a:spcAft>
                <a:spcPts val="0"/>
              </a:spcAft>
              <a:buClr>
                <a:schemeClr val="dk2"/>
              </a:buClr>
              <a:buSzPts val="1800"/>
              <a:buChar char="•"/>
            </a:pPr>
            <a:r>
              <a:rPr lang="en-US" sz="1600"/>
              <a:t>Then use MDP algorithm to solve for MEU actions</a:t>
            </a:r>
            <a:endParaRPr/>
          </a:p>
          <a:p>
            <a:pPr indent="-342900" lvl="1" marL="800100" rtl="0" algn="l">
              <a:spcBef>
                <a:spcPts val="1080"/>
              </a:spcBef>
              <a:spcAft>
                <a:spcPts val="0"/>
              </a:spcAft>
              <a:buClr>
                <a:schemeClr val="dk2"/>
              </a:buClr>
              <a:buSzPts val="2000"/>
              <a:buFont typeface="Arial"/>
              <a:buChar char="•"/>
            </a:pPr>
            <a:r>
              <a:rPr i="1" lang="en-US" sz="1800"/>
              <a:t>U</a:t>
            </a:r>
            <a:r>
              <a:rPr lang="en-US" sz="1800"/>
              <a:t>(</a:t>
            </a:r>
            <a:r>
              <a:rPr i="1" lang="en-US" sz="1800"/>
              <a:t>s</a:t>
            </a:r>
            <a:r>
              <a:rPr lang="en-US" sz="1800"/>
              <a:t>,</a:t>
            </a:r>
            <a:r>
              <a:rPr i="1" lang="en-US" sz="1800"/>
              <a:t>a</a:t>
            </a:r>
            <a:r>
              <a:rPr lang="en-US" sz="1800"/>
              <a:t>): Q-learning agent</a:t>
            </a:r>
            <a:endParaRPr/>
          </a:p>
          <a:p>
            <a:pPr indent="-342900" lvl="2" marL="1485900" rtl="0" algn="l">
              <a:spcBef>
                <a:spcPts val="1080"/>
              </a:spcBef>
              <a:spcAft>
                <a:spcPts val="0"/>
              </a:spcAft>
              <a:buClr>
                <a:schemeClr val="dk2"/>
              </a:buClr>
              <a:buSzPts val="1800"/>
              <a:buChar char="•"/>
            </a:pPr>
            <a:r>
              <a:rPr lang="en-US" sz="1600"/>
              <a:t>If it doesn’t already know the transition model</a:t>
            </a:r>
            <a:endParaRPr/>
          </a:p>
          <a:p>
            <a:pPr indent="-342900" lvl="2" marL="1485900" rtl="0" algn="l">
              <a:spcBef>
                <a:spcPts val="1080"/>
              </a:spcBef>
              <a:spcAft>
                <a:spcPts val="0"/>
              </a:spcAft>
              <a:buClr>
                <a:schemeClr val="dk2"/>
              </a:buClr>
              <a:buSzPts val="1800"/>
              <a:buChar char="•"/>
            </a:pPr>
            <a:r>
              <a:rPr lang="en-US" sz="1600"/>
              <a:t>Then pick action that has highest </a:t>
            </a:r>
            <a:r>
              <a:rPr i="1" lang="en-US" sz="1600"/>
              <a:t>U</a:t>
            </a:r>
            <a:r>
              <a:rPr lang="en-US" sz="1600"/>
              <a:t> in current state</a:t>
            </a:r>
            <a:endParaRPr/>
          </a:p>
          <a:p>
            <a:pPr indent="-342900" lvl="1" marL="800100" rtl="0" algn="l">
              <a:spcBef>
                <a:spcPts val="1080"/>
              </a:spcBef>
              <a:spcAft>
                <a:spcPts val="0"/>
              </a:spcAft>
              <a:buClr>
                <a:schemeClr val="dk2"/>
              </a:buClr>
              <a:buSzPts val="2000"/>
              <a:buFont typeface="Arial"/>
              <a:buChar char="•"/>
            </a:pPr>
            <a:r>
              <a:rPr lang="en-US" sz="1800"/>
              <a:t>𝜋</a:t>
            </a:r>
            <a:r>
              <a:rPr baseline="30000" lang="en-US" sz="1800"/>
              <a:t>*</a:t>
            </a:r>
            <a:r>
              <a:rPr lang="en-US" sz="1800"/>
              <a:t>(</a:t>
            </a:r>
            <a:r>
              <a:rPr i="1" lang="en-US" sz="1800"/>
              <a:t>s</a:t>
            </a:r>
            <a:r>
              <a:rPr lang="en-US" sz="1800"/>
              <a:t>): reflex agent</a:t>
            </a:r>
            <a:endParaRPr/>
          </a:p>
          <a:p>
            <a:pPr indent="-342900" lvl="2" marL="1485900" rtl="0" algn="l">
              <a:spcBef>
                <a:spcPts val="1080"/>
              </a:spcBef>
              <a:spcAft>
                <a:spcPts val="0"/>
              </a:spcAft>
              <a:buClr>
                <a:schemeClr val="dk2"/>
              </a:buClr>
              <a:buSzPts val="1800"/>
              <a:buChar char="•"/>
            </a:pPr>
            <a:r>
              <a:rPr lang="en-US" sz="1600"/>
              <a:t>Learn a policy directly, then pick the action that the policy says</a:t>
            </a:r>
            <a:endParaRPr sz="16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cb9f054a2c_0_781"/>
          <p:cNvSpPr txBox="1"/>
          <p:nvPr>
            <p:ph idx="1" type="body"/>
          </p:nvPr>
        </p:nvSpPr>
        <p:spPr>
          <a:xfrm>
            <a:off x="571610" y="1281239"/>
            <a:ext cx="8080500" cy="5536200"/>
          </a:xfrm>
          <a:prstGeom prst="rect">
            <a:avLst/>
          </a:prstGeom>
          <a:noFill/>
          <a:ln>
            <a:noFill/>
          </a:ln>
        </p:spPr>
        <p:txBody>
          <a:bodyPr anchorCtr="0" anchor="t" bIns="45700" lIns="91425" spcFirstLastPara="1" rIns="91425" wrap="square" tIns="45700">
            <a:noAutofit/>
          </a:bodyPr>
          <a:lstStyle/>
          <a:p>
            <a:pPr indent="0" lvl="0" marL="0" rtl="0" algn="l">
              <a:spcBef>
                <a:spcPts val="1080"/>
              </a:spcBef>
              <a:spcAft>
                <a:spcPts val="0"/>
              </a:spcAft>
              <a:buClr>
                <a:schemeClr val="dk1"/>
              </a:buClr>
              <a:buSzPts val="2400"/>
              <a:buNone/>
            </a:pPr>
            <a:r>
              <a:rPr lang="en-US" sz="2400"/>
              <a:t>Modify Bellman equation to learn </a:t>
            </a:r>
            <a:r>
              <a:rPr i="1" lang="en-US" sz="2400"/>
              <a:t>Q</a:t>
            </a:r>
            <a:r>
              <a:rPr lang="en-US" sz="2400"/>
              <a:t> values of actions</a:t>
            </a:r>
            <a:endParaRPr sz="2400"/>
          </a:p>
          <a:p>
            <a:pPr indent="-342900" lvl="1" marL="800100" rtl="0" algn="l">
              <a:spcBef>
                <a:spcPts val="1080"/>
              </a:spcBef>
              <a:spcAft>
                <a:spcPts val="0"/>
              </a:spcAft>
              <a:buClr>
                <a:schemeClr val="dk2"/>
              </a:buClr>
              <a:buSzPts val="2000"/>
              <a:buFont typeface="Arial"/>
              <a:buChar char="•"/>
            </a:pPr>
            <a:r>
              <a:rPr i="1" lang="en-US" sz="2000"/>
              <a:t>U</a:t>
            </a:r>
            <a:r>
              <a:rPr lang="en-US" sz="2000"/>
              <a:t>(</a:t>
            </a:r>
            <a:r>
              <a:rPr i="1" lang="en-US" sz="2000"/>
              <a:t>s</a:t>
            </a:r>
            <a:r>
              <a:rPr lang="en-US" sz="2000"/>
              <a:t>) = </a:t>
            </a:r>
            <a:r>
              <a:rPr i="1" lang="en-US" sz="2000"/>
              <a:t>R</a:t>
            </a:r>
            <a:r>
              <a:rPr lang="en-US" sz="2000"/>
              <a:t>(</a:t>
            </a:r>
            <a:r>
              <a:rPr i="1" lang="en-US" sz="2000"/>
              <a:t>s</a:t>
            </a:r>
            <a:r>
              <a:rPr lang="en-US" sz="2000"/>
              <a:t>)+𝛾max</a:t>
            </a:r>
            <a:r>
              <a:rPr baseline="-25000" lang="en-US" sz="2000"/>
              <a:t>a</a:t>
            </a:r>
            <a:r>
              <a:rPr lang="en-US" sz="2000"/>
              <a:t>∑</a:t>
            </a:r>
            <a:r>
              <a:rPr baseline="-25000" i="1" lang="en-US" sz="2000"/>
              <a:t>s</a:t>
            </a:r>
            <a:r>
              <a:rPr baseline="-25000" lang="en-US" sz="2000"/>
              <a:t>1</a:t>
            </a:r>
            <a:r>
              <a:rPr lang="en-US" sz="2000"/>
              <a:t>(</a:t>
            </a:r>
            <a:r>
              <a:rPr i="1" lang="en-US" sz="2000"/>
              <a:t>P</a:t>
            </a:r>
            <a:r>
              <a:rPr lang="en-US" sz="2000"/>
              <a:t>(</a:t>
            </a:r>
            <a:r>
              <a:rPr i="1" lang="en-US" sz="2000"/>
              <a:t>s</a:t>
            </a:r>
            <a:r>
              <a:rPr baseline="-25000" lang="en-US" sz="2000"/>
              <a:t>1</a:t>
            </a:r>
            <a:r>
              <a:rPr lang="en-US" sz="2000"/>
              <a:t>|</a:t>
            </a:r>
            <a:r>
              <a:rPr i="1" lang="en-US" sz="2000"/>
              <a:t>s</a:t>
            </a:r>
            <a:r>
              <a:rPr lang="en-US" sz="2000"/>
              <a:t>,</a:t>
            </a:r>
            <a:r>
              <a:rPr i="1" lang="en-US" sz="2000"/>
              <a:t>a</a:t>
            </a:r>
            <a:r>
              <a:rPr lang="en-US" sz="2000"/>
              <a:t>)</a:t>
            </a:r>
            <a:r>
              <a:rPr i="1" lang="en-US" sz="2000"/>
              <a:t>U</a:t>
            </a:r>
            <a:r>
              <a:rPr lang="en-US" sz="2000"/>
              <a:t>(</a:t>
            </a:r>
            <a:r>
              <a:rPr i="1" lang="en-US" sz="2000"/>
              <a:t>s</a:t>
            </a:r>
            <a:r>
              <a:rPr baseline="-25000" lang="en-US" sz="2000"/>
              <a:t>1</a:t>
            </a:r>
            <a:r>
              <a:rPr lang="en-US" sz="2000"/>
              <a:t>))</a:t>
            </a:r>
            <a:endParaRPr sz="2000"/>
          </a:p>
          <a:p>
            <a:pPr indent="-342900" lvl="2" marL="1485900" rtl="0" algn="l">
              <a:spcBef>
                <a:spcPts val="1080"/>
              </a:spcBef>
              <a:spcAft>
                <a:spcPts val="0"/>
              </a:spcAft>
              <a:buClr>
                <a:schemeClr val="dk2"/>
              </a:buClr>
              <a:buSzPts val="1800"/>
              <a:buFont typeface="Arial"/>
              <a:buChar char="•"/>
            </a:pPr>
            <a:r>
              <a:rPr lang="en-US" sz="1800"/>
              <a:t>We don’t know </a:t>
            </a:r>
            <a:r>
              <a:rPr i="1" lang="en-US" sz="1800"/>
              <a:t>R</a:t>
            </a:r>
            <a:r>
              <a:rPr lang="en-US" sz="1800"/>
              <a:t> or </a:t>
            </a:r>
            <a:r>
              <a:rPr i="1" lang="en-US" sz="1800"/>
              <a:t>P</a:t>
            </a:r>
            <a:endParaRPr i="1" sz="1800"/>
          </a:p>
          <a:p>
            <a:pPr indent="-342900" lvl="2" marL="1485900" rtl="0" algn="l">
              <a:spcBef>
                <a:spcPts val="1080"/>
              </a:spcBef>
              <a:spcAft>
                <a:spcPts val="0"/>
              </a:spcAft>
              <a:buClr>
                <a:schemeClr val="dk2"/>
              </a:buClr>
              <a:buSzPts val="1800"/>
              <a:buFont typeface="Arial"/>
              <a:buChar char="•"/>
            </a:pPr>
            <a:r>
              <a:rPr lang="en-US" sz="1800"/>
              <a:t>But when we perform </a:t>
            </a:r>
            <a:r>
              <a:rPr i="1" lang="en-US" sz="1800"/>
              <a:t>a’</a:t>
            </a:r>
            <a:r>
              <a:rPr lang="en-US" sz="1800"/>
              <a:t> in </a:t>
            </a:r>
            <a:r>
              <a:rPr i="1" lang="en-US" sz="1800"/>
              <a:t>s</a:t>
            </a:r>
            <a:r>
              <a:rPr lang="en-US" sz="1800"/>
              <a:t>, we move to </a:t>
            </a:r>
            <a:r>
              <a:rPr i="1" lang="en-US" sz="1800"/>
              <a:t>s</a:t>
            </a:r>
            <a:r>
              <a:rPr lang="en-US" sz="1800"/>
              <a:t>’ and receive </a:t>
            </a:r>
            <a:r>
              <a:rPr i="1" lang="en-US" sz="1800"/>
              <a:t>R</a:t>
            </a:r>
            <a:r>
              <a:rPr lang="en-US" sz="1800"/>
              <a:t>(</a:t>
            </a:r>
            <a:r>
              <a:rPr i="1" lang="en-US" sz="1800"/>
              <a:t>s</a:t>
            </a:r>
            <a:r>
              <a:rPr lang="en-US" sz="1800"/>
              <a:t>)</a:t>
            </a:r>
            <a:endParaRPr sz="1800"/>
          </a:p>
          <a:p>
            <a:pPr indent="-342900" lvl="2" marL="1485900" rtl="0" algn="l">
              <a:spcBef>
                <a:spcPts val="1080"/>
              </a:spcBef>
              <a:spcAft>
                <a:spcPts val="0"/>
              </a:spcAft>
              <a:buClr>
                <a:schemeClr val="dk2"/>
              </a:buClr>
              <a:buSzPts val="1800"/>
              <a:buFont typeface="Arial"/>
              <a:buChar char="•"/>
            </a:pPr>
            <a:r>
              <a:rPr lang="en-US" sz="1800"/>
              <a:t>We want </a:t>
            </a:r>
            <a:r>
              <a:rPr i="1" lang="en-US" sz="1800"/>
              <a:t>Q</a:t>
            </a:r>
            <a:r>
              <a:rPr lang="en-US" sz="1800"/>
              <a:t>(</a:t>
            </a:r>
            <a:r>
              <a:rPr i="1" lang="en-US" sz="1800"/>
              <a:t>s</a:t>
            </a:r>
            <a:r>
              <a:rPr lang="en-US" sz="1800"/>
              <a:t>,</a:t>
            </a:r>
            <a:r>
              <a:rPr i="1" lang="en-US" sz="1800"/>
              <a:t>a</a:t>
            </a:r>
            <a:r>
              <a:rPr lang="en-US" sz="1800"/>
              <a:t>) = Expected utility of performing </a:t>
            </a:r>
            <a:r>
              <a:rPr i="1" lang="en-US" sz="1800"/>
              <a:t>a</a:t>
            </a:r>
            <a:r>
              <a:rPr lang="en-US" sz="1800"/>
              <a:t> in state </a:t>
            </a:r>
            <a:r>
              <a:rPr i="1" lang="en-US" sz="1800"/>
              <a:t>s</a:t>
            </a:r>
            <a:endParaRPr i="1" sz="1800"/>
          </a:p>
          <a:p>
            <a:pPr indent="0" lvl="0" marL="0" rtl="0" algn="l">
              <a:spcBef>
                <a:spcPts val="1080"/>
              </a:spcBef>
              <a:spcAft>
                <a:spcPts val="0"/>
              </a:spcAft>
              <a:buClr>
                <a:schemeClr val="dk1"/>
              </a:buClr>
              <a:buSzPts val="2400"/>
              <a:buNone/>
            </a:pPr>
            <a:r>
              <a:rPr lang="en-US" sz="2400"/>
              <a:t>Update </a:t>
            </a:r>
            <a:r>
              <a:rPr i="1" lang="en-US" sz="2400"/>
              <a:t>Q</a:t>
            </a:r>
            <a:r>
              <a:rPr lang="en-US" sz="2400"/>
              <a:t> after each step</a:t>
            </a:r>
            <a:endParaRPr baseline="30000" i="1" sz="2400"/>
          </a:p>
          <a:p>
            <a:pPr indent="-342900" lvl="1" marL="800100" rtl="0" algn="l">
              <a:spcBef>
                <a:spcPts val="1080"/>
              </a:spcBef>
              <a:spcAft>
                <a:spcPts val="0"/>
              </a:spcAft>
              <a:buClr>
                <a:schemeClr val="dk2"/>
              </a:buClr>
              <a:buSzPts val="2000"/>
              <a:buFont typeface="Arial"/>
              <a:buChar char="•"/>
            </a:pPr>
            <a:r>
              <a:rPr lang="en-US" sz="2000"/>
              <a:t>If we get a good reward now, then increase </a:t>
            </a:r>
            <a:r>
              <a:rPr i="1" lang="en-US" sz="2000"/>
              <a:t>Q</a:t>
            </a:r>
            <a:endParaRPr i="1" sz="2000"/>
          </a:p>
          <a:p>
            <a:pPr indent="-342900" lvl="1" marL="800100" rtl="0" algn="l">
              <a:spcBef>
                <a:spcPts val="1080"/>
              </a:spcBef>
              <a:spcAft>
                <a:spcPts val="0"/>
              </a:spcAft>
              <a:buClr>
                <a:schemeClr val="dk2"/>
              </a:buClr>
              <a:buSzPts val="2000"/>
              <a:buFont typeface="Arial"/>
              <a:buChar char="•"/>
            </a:pPr>
            <a:r>
              <a:rPr lang="en-US" sz="2000"/>
              <a:t>If we later get to a state with high </a:t>
            </a:r>
            <a:r>
              <a:rPr i="1" lang="en-US" sz="2000"/>
              <a:t>Q</a:t>
            </a:r>
            <a:r>
              <a:rPr lang="en-US" sz="2000"/>
              <a:t>, then increase </a:t>
            </a:r>
            <a:r>
              <a:rPr i="1" lang="en-US" sz="2000"/>
              <a:t>Q</a:t>
            </a:r>
            <a:r>
              <a:rPr lang="en-US" sz="2000"/>
              <a:t> here too</a:t>
            </a:r>
            <a:endParaRPr sz="2000"/>
          </a:p>
          <a:p>
            <a:pPr indent="-342900" lvl="1" marL="800100" rtl="0" algn="l">
              <a:spcBef>
                <a:spcPts val="1080"/>
              </a:spcBef>
              <a:spcAft>
                <a:spcPts val="0"/>
              </a:spcAft>
              <a:buClr>
                <a:schemeClr val="dk2"/>
              </a:buClr>
              <a:buSzPts val="2000"/>
              <a:buFont typeface="Arial"/>
              <a:buChar char="•"/>
            </a:pPr>
            <a:r>
              <a:rPr i="1" lang="en-US" sz="2000"/>
              <a:t>Q</a:t>
            </a:r>
            <a:r>
              <a:rPr lang="en-US" sz="2000"/>
              <a:t>(</a:t>
            </a:r>
            <a:r>
              <a:rPr i="1" lang="en-US" sz="2000"/>
              <a:t>s</a:t>
            </a:r>
            <a:r>
              <a:rPr lang="en-US" sz="2000"/>
              <a:t>,</a:t>
            </a:r>
            <a:r>
              <a:rPr i="1" lang="en-US" sz="2000"/>
              <a:t>a</a:t>
            </a:r>
            <a:r>
              <a:rPr lang="en-US" sz="2000"/>
              <a:t>)← (1-⍺)</a:t>
            </a:r>
            <a:r>
              <a:rPr i="1" lang="en-US" sz="2000"/>
              <a:t>Q</a:t>
            </a:r>
            <a:r>
              <a:rPr lang="en-US" sz="2000"/>
              <a:t>(</a:t>
            </a:r>
            <a:r>
              <a:rPr i="1" lang="en-US" sz="2000"/>
              <a:t>s</a:t>
            </a:r>
            <a:r>
              <a:rPr lang="en-US" sz="2000"/>
              <a:t>,</a:t>
            </a:r>
            <a:r>
              <a:rPr i="1" lang="en-US" sz="2000"/>
              <a:t>a</a:t>
            </a:r>
            <a:r>
              <a:rPr lang="en-US" sz="2000"/>
              <a:t>)</a:t>
            </a:r>
            <a:r>
              <a:rPr i="1" lang="en-US" sz="2000"/>
              <a:t> </a:t>
            </a:r>
            <a:r>
              <a:rPr lang="en-US" sz="2000"/>
              <a:t>+ ⍺(</a:t>
            </a:r>
            <a:r>
              <a:rPr i="1" lang="en-US" sz="2000"/>
              <a:t>R</a:t>
            </a:r>
            <a:r>
              <a:rPr lang="en-US" sz="2000"/>
              <a:t>(</a:t>
            </a:r>
            <a:r>
              <a:rPr i="1" lang="en-US" sz="2000"/>
              <a:t>s</a:t>
            </a:r>
            <a:r>
              <a:rPr lang="en-US" sz="2000"/>
              <a:t>)+𝛾 max</a:t>
            </a:r>
            <a:r>
              <a:rPr baseline="-25000" i="1" lang="en-US" sz="2000"/>
              <a:t>a</a:t>
            </a:r>
            <a:r>
              <a:rPr baseline="-25000" lang="en-US" sz="2000"/>
              <a:t>’</a:t>
            </a:r>
            <a:r>
              <a:rPr i="1" lang="en-US" sz="2000"/>
              <a:t>Q</a:t>
            </a:r>
            <a:r>
              <a:rPr lang="en-US" sz="2000"/>
              <a:t>(</a:t>
            </a:r>
            <a:r>
              <a:rPr i="1" lang="en-US" sz="2000"/>
              <a:t>s’</a:t>
            </a:r>
            <a:r>
              <a:rPr lang="en-US" sz="2000"/>
              <a:t>,</a:t>
            </a:r>
            <a:r>
              <a:rPr i="1" lang="en-US" sz="2000"/>
              <a:t>a</a:t>
            </a:r>
            <a:r>
              <a:rPr lang="en-US" sz="2000"/>
              <a:t>’))</a:t>
            </a:r>
            <a:endParaRPr sz="2000"/>
          </a:p>
          <a:p>
            <a:pPr indent="-342900" lvl="2" marL="1485900" rtl="0" algn="l">
              <a:spcBef>
                <a:spcPts val="1080"/>
              </a:spcBef>
              <a:spcAft>
                <a:spcPts val="0"/>
              </a:spcAft>
              <a:buClr>
                <a:schemeClr val="dk2"/>
              </a:buClr>
              <a:buSzPts val="1800"/>
              <a:buFont typeface="Arial"/>
              <a:buChar char="•"/>
            </a:pPr>
            <a:r>
              <a:rPr lang="en-US" sz="1800"/>
              <a:t>⍺ is the learning rate, 𝛾 is the discount factor</a:t>
            </a:r>
            <a:endParaRPr sz="1800"/>
          </a:p>
          <a:p>
            <a:pPr indent="0" lvl="0" marL="0" rtl="0" algn="l">
              <a:spcBef>
                <a:spcPts val="1080"/>
              </a:spcBef>
              <a:spcAft>
                <a:spcPts val="0"/>
              </a:spcAft>
              <a:buClr>
                <a:srgbClr val="000000"/>
              </a:buClr>
              <a:buSzPts val="1100"/>
              <a:buNone/>
            </a:pPr>
            <a:r>
              <a:rPr lang="en-US" sz="2400"/>
              <a:t>Converges to correct values if ⍺ decays over time</a:t>
            </a:r>
            <a:endParaRPr b="0" sz="1400"/>
          </a:p>
          <a:p>
            <a:pPr indent="-342900" lvl="1" marL="800100" rtl="0" algn="l">
              <a:spcBef>
                <a:spcPts val="1080"/>
              </a:spcBef>
              <a:spcAft>
                <a:spcPts val="0"/>
              </a:spcAft>
              <a:buClr>
                <a:schemeClr val="dk2"/>
              </a:buClr>
              <a:buSzPts val="2000"/>
              <a:buFont typeface="Arial"/>
              <a:buChar char="•"/>
            </a:pPr>
            <a:r>
              <a:rPr lang="en-US" sz="2000"/>
              <a:t>Similar to the “temperature” in simulated annealing</a:t>
            </a:r>
            <a:endParaRPr sz="2000"/>
          </a:p>
        </p:txBody>
      </p:sp>
      <p:sp>
        <p:nvSpPr>
          <p:cNvPr id="825" name="Google Shape;825;gcb9f054a2c_0_7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Q Learning Summary</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04"/>
          <p:cNvSpPr txBox="1"/>
          <p:nvPr>
            <p:ph type="title"/>
          </p:nvPr>
        </p:nvSpPr>
        <p:spPr>
          <a:xfrm>
            <a:off x="433388" y="294290"/>
            <a:ext cx="8305800" cy="8715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SARSA: State-Action-Reward-State-Action</a:t>
            </a:r>
            <a:endParaRPr sz="3600"/>
          </a:p>
        </p:txBody>
      </p:sp>
      <p:sp>
        <p:nvSpPr>
          <p:cNvPr id="831" name="Google Shape;831;p10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832" name="Google Shape;832;p104"/>
          <p:cNvPicPr preferRelativeResize="0"/>
          <p:nvPr/>
        </p:nvPicPr>
        <p:blipFill rotWithShape="1">
          <a:blip r:embed="rId3">
            <a:alphaModFix/>
          </a:blip>
          <a:srcRect b="0" l="0" r="0" t="0"/>
          <a:stretch/>
        </p:blipFill>
        <p:spPr>
          <a:xfrm>
            <a:off x="433388" y="1595438"/>
            <a:ext cx="8305800" cy="4362450"/>
          </a:xfrm>
          <a:prstGeom prst="rect">
            <a:avLst/>
          </a:prstGeom>
          <a:noFill/>
          <a:ln>
            <a:noFill/>
          </a:ln>
        </p:spPr>
      </p:pic>
      <p:sp>
        <p:nvSpPr>
          <p:cNvPr id="833" name="Google Shape;833;p104"/>
          <p:cNvSpPr/>
          <p:nvPr/>
        </p:nvSpPr>
        <p:spPr>
          <a:xfrm>
            <a:off x="5156200" y="4646613"/>
            <a:ext cx="1060500" cy="534900"/>
          </a:xfrm>
          <a:prstGeom prst="rect">
            <a:avLst/>
          </a:prstGeom>
          <a:noFill/>
          <a:ln cap="flat" cmpd="sng" w="9525">
            <a:solidFill>
              <a:srgbClr val="333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 name="Google Shape;834;p104"/>
          <p:cNvSpPr/>
          <p:nvPr/>
        </p:nvSpPr>
        <p:spPr>
          <a:xfrm>
            <a:off x="1381125" y="3922713"/>
            <a:ext cx="7304100" cy="404700"/>
          </a:xfrm>
          <a:prstGeom prst="rect">
            <a:avLst/>
          </a:prstGeom>
          <a:noFill/>
          <a:ln cap="flat" cmpd="sng" w="9525">
            <a:solidFill>
              <a:srgbClr val="333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gcb9f054a2c_0_798"/>
          <p:cNvSpPr txBox="1"/>
          <p:nvPr>
            <p:ph idx="1" type="body"/>
          </p:nvPr>
        </p:nvSpPr>
        <p:spPr>
          <a:xfrm>
            <a:off x="457200" y="1417638"/>
            <a:ext cx="8229600" cy="5046900"/>
          </a:xfrm>
          <a:prstGeom prst="rect">
            <a:avLst/>
          </a:prstGeom>
          <a:noFill/>
          <a:ln>
            <a:noFill/>
          </a:ln>
        </p:spPr>
        <p:txBody>
          <a:bodyPr anchorCtr="0" anchor="t" bIns="45700" lIns="91425" spcFirstLastPara="1" rIns="91425" wrap="square" tIns="45700">
            <a:noAutofit/>
          </a:bodyPr>
          <a:lstStyle/>
          <a:p>
            <a:pPr indent="0" lvl="0" marL="0" rtl="0" algn="l">
              <a:spcBef>
                <a:spcPts val="1080"/>
              </a:spcBef>
              <a:spcAft>
                <a:spcPts val="0"/>
              </a:spcAft>
              <a:buClr>
                <a:schemeClr val="dk1"/>
              </a:buClr>
              <a:buSzPts val="1100"/>
              <a:buFont typeface="Arial"/>
              <a:buNone/>
            </a:pPr>
            <a:r>
              <a:rPr lang="en-US" sz="2800"/>
              <a:t>Converge to correct values</a:t>
            </a:r>
            <a:endParaRPr b="0" sz="1600"/>
          </a:p>
          <a:p>
            <a:pPr indent="-342900" lvl="1" marL="800100" rtl="0" algn="l">
              <a:spcBef>
                <a:spcPts val="1080"/>
              </a:spcBef>
              <a:spcAft>
                <a:spcPts val="0"/>
              </a:spcAft>
              <a:buClr>
                <a:schemeClr val="dk2"/>
              </a:buClr>
              <a:buSzPts val="2000"/>
              <a:buFont typeface="Arial"/>
              <a:buChar char="•"/>
            </a:pPr>
            <a:r>
              <a:rPr lang="en-US" sz="2400"/>
              <a:t>Assuming agent tries all actions, in all states, many times</a:t>
            </a:r>
            <a:endParaRPr sz="2400"/>
          </a:p>
          <a:p>
            <a:pPr indent="-342900" lvl="2" marL="1485900" rtl="0" algn="l">
              <a:spcBef>
                <a:spcPts val="1080"/>
              </a:spcBef>
              <a:spcAft>
                <a:spcPts val="0"/>
              </a:spcAft>
              <a:buClr>
                <a:schemeClr val="dk2"/>
              </a:buClr>
              <a:buSzPts val="1800"/>
              <a:buFont typeface="Arial"/>
              <a:buChar char="•"/>
            </a:pPr>
            <a:r>
              <a:rPr lang="en-US" sz="2000"/>
              <a:t>Otherwise, there won’t be enough experience to learn </a:t>
            </a:r>
            <a:r>
              <a:rPr i="1" lang="en-US" sz="2000"/>
              <a:t>Q</a:t>
            </a:r>
            <a:endParaRPr i="1" sz="2000"/>
          </a:p>
          <a:p>
            <a:pPr indent="-342900" lvl="1" marL="800100" rtl="0" algn="l">
              <a:spcBef>
                <a:spcPts val="1080"/>
              </a:spcBef>
              <a:spcAft>
                <a:spcPts val="0"/>
              </a:spcAft>
              <a:buClr>
                <a:schemeClr val="dk2"/>
              </a:buClr>
              <a:buSzPts val="2000"/>
              <a:buFont typeface="Arial"/>
              <a:buChar char="•"/>
            </a:pPr>
            <a:r>
              <a:rPr lang="en-US" sz="2400"/>
              <a:t>And if ⍺ decays over time</a:t>
            </a:r>
            <a:endParaRPr sz="2400"/>
          </a:p>
          <a:p>
            <a:pPr indent="-342900" lvl="2" marL="1485900" rtl="0" algn="l">
              <a:spcBef>
                <a:spcPts val="1080"/>
              </a:spcBef>
              <a:spcAft>
                <a:spcPts val="0"/>
              </a:spcAft>
              <a:buClr>
                <a:schemeClr val="dk2"/>
              </a:buClr>
              <a:buSzPts val="1800"/>
              <a:buFont typeface="Arial"/>
              <a:buChar char="•"/>
            </a:pPr>
            <a:r>
              <a:rPr lang="en-US" sz="2000"/>
              <a:t>Similar to simulated annealing</a:t>
            </a:r>
            <a:endParaRPr sz="2000"/>
          </a:p>
          <a:p>
            <a:pPr indent="0" lvl="0" marL="0" rtl="0" algn="l">
              <a:spcBef>
                <a:spcPts val="1080"/>
              </a:spcBef>
              <a:spcAft>
                <a:spcPts val="0"/>
              </a:spcAft>
              <a:buClr>
                <a:schemeClr val="dk1"/>
              </a:buClr>
              <a:buSzPts val="2800"/>
              <a:buNone/>
            </a:pPr>
            <a:r>
              <a:rPr lang="en-US" sz="2800"/>
              <a:t>Avoids the complexity of solving an MDP</a:t>
            </a:r>
            <a:endParaRPr sz="2800"/>
          </a:p>
          <a:p>
            <a:pPr indent="-342900" lvl="1" marL="800100" rtl="0" algn="l">
              <a:spcBef>
                <a:spcPts val="1080"/>
              </a:spcBef>
              <a:spcAft>
                <a:spcPts val="0"/>
              </a:spcAft>
              <a:buClr>
                <a:schemeClr val="dk2"/>
              </a:buClr>
              <a:buSzPts val="2000"/>
              <a:buFont typeface="Arial"/>
              <a:buChar char="•"/>
            </a:pPr>
            <a:r>
              <a:rPr lang="en-US" sz="2400"/>
              <a:t>MDP requires solving for the optimal policy before starting</a:t>
            </a:r>
            <a:endParaRPr sz="2400"/>
          </a:p>
          <a:p>
            <a:pPr indent="-342900" lvl="1" marL="800100" rtl="0" algn="l">
              <a:spcBef>
                <a:spcPts val="1080"/>
              </a:spcBef>
              <a:spcAft>
                <a:spcPts val="0"/>
              </a:spcAft>
              <a:buClr>
                <a:schemeClr val="dk2"/>
              </a:buClr>
              <a:buSzPts val="2000"/>
              <a:buFont typeface="Arial"/>
              <a:buChar char="•"/>
            </a:pPr>
            <a:r>
              <a:rPr lang="en-US" sz="2400"/>
              <a:t>An RL agent can start right away and then learn as it goes</a:t>
            </a:r>
            <a:endParaRPr sz="2400"/>
          </a:p>
          <a:p>
            <a:pPr indent="-342900" lvl="2" marL="1485900" rtl="0" algn="l">
              <a:spcBef>
                <a:spcPts val="1080"/>
              </a:spcBef>
              <a:spcAft>
                <a:spcPts val="0"/>
              </a:spcAft>
              <a:buClr>
                <a:schemeClr val="dk2"/>
              </a:buClr>
              <a:buSzPts val="1800"/>
              <a:buFont typeface="Arial"/>
              <a:buChar char="•"/>
            </a:pPr>
            <a:r>
              <a:rPr lang="en-US" sz="2000"/>
              <a:t>Although this might be wasteful if you already know </a:t>
            </a:r>
            <a:r>
              <a:rPr i="1" lang="en-US" sz="2000"/>
              <a:t>P</a:t>
            </a:r>
            <a:r>
              <a:rPr lang="en-US" sz="2000"/>
              <a:t> and </a:t>
            </a:r>
            <a:r>
              <a:rPr i="1" lang="en-US" sz="2000"/>
              <a:t>R</a:t>
            </a:r>
            <a:r>
              <a:rPr lang="en-US" sz="2000"/>
              <a:t> </a:t>
            </a:r>
            <a:endParaRPr sz="2000"/>
          </a:p>
        </p:txBody>
      </p:sp>
      <p:sp>
        <p:nvSpPr>
          <p:cNvPr id="840" name="Google Shape;840;gcb9f054a2c_0_7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Q Learning &amp; SARSA</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gcb9f054a2c_0_8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Exploitation vs. Exploration</a:t>
            </a:r>
            <a:endParaRPr sz="4400"/>
          </a:p>
        </p:txBody>
      </p:sp>
      <p:sp>
        <p:nvSpPr>
          <p:cNvPr id="847" name="Google Shape;847;gcb9f054a2c_0_822"/>
          <p:cNvSpPr txBox="1"/>
          <p:nvPr>
            <p:ph idx="1" type="body"/>
          </p:nvPr>
        </p:nvSpPr>
        <p:spPr>
          <a:xfrm>
            <a:off x="457200" y="1611642"/>
            <a:ext cx="8229600" cy="4526100"/>
          </a:xfrm>
          <a:prstGeom prst="rect">
            <a:avLst/>
          </a:prstGeom>
          <a:noFill/>
          <a:ln>
            <a:noFill/>
          </a:ln>
        </p:spPr>
        <p:txBody>
          <a:bodyPr anchorCtr="0" anchor="t" bIns="45700" lIns="91425" spcFirstLastPara="1" rIns="91425" wrap="square" tIns="45700">
            <a:normAutofit fontScale="70000" lnSpcReduction="20000"/>
          </a:bodyPr>
          <a:lstStyle/>
          <a:p>
            <a:pPr indent="-285750" lvl="0" marL="285750" rtl="0" algn="l">
              <a:spcBef>
                <a:spcPts val="0"/>
              </a:spcBef>
              <a:spcAft>
                <a:spcPts val="0"/>
              </a:spcAft>
              <a:buClr>
                <a:schemeClr val="dk1"/>
              </a:buClr>
              <a:buSzPct val="100000"/>
              <a:buChar char="•"/>
            </a:pPr>
            <a:r>
              <a:rPr lang="en-US"/>
              <a:t>RL algorithms do not specify how actions are chosen by the agent</a:t>
            </a:r>
            <a:endParaRPr/>
          </a:p>
          <a:p>
            <a:pPr indent="-285750" lvl="0" marL="285750" rtl="0" algn="l">
              <a:spcBef>
                <a:spcPts val="448"/>
              </a:spcBef>
              <a:spcAft>
                <a:spcPts val="0"/>
              </a:spcAft>
              <a:buClr>
                <a:schemeClr val="dk1"/>
              </a:buClr>
              <a:buSzPct val="100000"/>
              <a:buChar char="•"/>
            </a:pPr>
            <a:r>
              <a:rPr lang="en-US"/>
              <a:t>One strategy would be in state </a:t>
            </a:r>
            <a:r>
              <a:rPr i="1" lang="en-US"/>
              <a:t>s</a:t>
            </a:r>
            <a:r>
              <a:rPr lang="en-US"/>
              <a:t> to select the action </a:t>
            </a:r>
            <a:r>
              <a:rPr i="1" lang="en-US"/>
              <a:t>a</a:t>
            </a:r>
            <a:r>
              <a:rPr lang="en-US"/>
              <a:t> that maximizes </a:t>
            </a:r>
            <a:r>
              <a:rPr i="1" lang="en-US"/>
              <a:t>Q</a:t>
            </a:r>
            <a:r>
              <a:rPr lang="en-US"/>
              <a:t>(</a:t>
            </a:r>
            <a:r>
              <a:rPr i="1" lang="en-US"/>
              <a:t>s</a:t>
            </a:r>
            <a:r>
              <a:rPr lang="en-US"/>
              <a:t>,</a:t>
            </a:r>
            <a:r>
              <a:rPr i="1" lang="en-US"/>
              <a:t>a</a:t>
            </a:r>
            <a:r>
              <a:rPr lang="en-US"/>
              <a:t>), thereby </a:t>
            </a:r>
            <a:r>
              <a:rPr i="1" lang="en-US">
                <a:solidFill>
                  <a:srgbClr val="00B050"/>
                </a:solidFill>
              </a:rPr>
              <a:t>exploiting</a:t>
            </a:r>
            <a:r>
              <a:rPr lang="en-US"/>
              <a:t> its current approximation </a:t>
            </a:r>
            <a:r>
              <a:rPr i="1" lang="en-US"/>
              <a:t>Q</a:t>
            </a:r>
            <a:r>
              <a:rPr lang="en-US"/>
              <a:t>. </a:t>
            </a:r>
            <a:endParaRPr/>
          </a:p>
          <a:p>
            <a:pPr indent="-285750" lvl="1" marL="685800" rtl="0" algn="l">
              <a:spcBef>
                <a:spcPts val="392"/>
              </a:spcBef>
              <a:spcAft>
                <a:spcPts val="0"/>
              </a:spcAft>
              <a:buClr>
                <a:schemeClr val="dk1"/>
              </a:buClr>
              <a:buSzPct val="100000"/>
              <a:buChar char="–"/>
            </a:pPr>
            <a:r>
              <a:rPr lang="en-US"/>
              <a:t>Using this strategy the agent runs the risk that it will overcommit to actions that are found during early training to have high </a:t>
            </a:r>
            <a:r>
              <a:rPr i="1" lang="en-US"/>
              <a:t>Q</a:t>
            </a:r>
            <a:r>
              <a:rPr lang="en-US"/>
              <a:t> values, while failing to </a:t>
            </a:r>
            <a:r>
              <a:rPr i="1" lang="en-US"/>
              <a:t>explore</a:t>
            </a:r>
            <a:r>
              <a:rPr lang="en-US"/>
              <a:t> other actions that have even higher values. </a:t>
            </a:r>
            <a:endParaRPr/>
          </a:p>
          <a:p>
            <a:pPr indent="-285750" lvl="1" marL="685800" rtl="0" algn="l">
              <a:spcBef>
                <a:spcPts val="392"/>
              </a:spcBef>
              <a:spcAft>
                <a:spcPts val="0"/>
              </a:spcAft>
              <a:buClr>
                <a:schemeClr val="dk1"/>
              </a:buClr>
              <a:buSzPct val="100000"/>
              <a:buChar char="–"/>
            </a:pPr>
            <a:r>
              <a:rPr lang="en-US"/>
              <a:t>It is common in Q learning to use a probabilistic approach to selecting actions. </a:t>
            </a:r>
            <a:endParaRPr/>
          </a:p>
          <a:p>
            <a:pPr indent="-285750" lvl="1" marL="685800" rtl="0" algn="l">
              <a:spcBef>
                <a:spcPts val="392"/>
              </a:spcBef>
              <a:spcAft>
                <a:spcPts val="0"/>
              </a:spcAft>
              <a:buClr>
                <a:schemeClr val="dk1"/>
              </a:buClr>
              <a:buSzPct val="100000"/>
              <a:buChar char="–"/>
            </a:pPr>
            <a:r>
              <a:rPr lang="en-US"/>
              <a:t>Actions with higher Q values are assigned higher probabilities, but every action is assigned a nonzero probability. One way to assign such probabilities is where </a:t>
            </a:r>
            <a:r>
              <a:rPr i="1" lang="en-US"/>
              <a:t>P</a:t>
            </a:r>
            <a:r>
              <a:rPr lang="en-US"/>
              <a:t>(</a:t>
            </a:r>
            <a:r>
              <a:rPr i="1" lang="en-US"/>
              <a:t>a</a:t>
            </a:r>
            <a:r>
              <a:rPr baseline="-25000" i="1" lang="en-US"/>
              <a:t>i</a:t>
            </a:r>
            <a:r>
              <a:rPr lang="en-US"/>
              <a:t> |</a:t>
            </a:r>
            <a:r>
              <a:rPr i="1" lang="en-US"/>
              <a:t>s</a:t>
            </a:r>
            <a:r>
              <a:rPr lang="en-US"/>
              <a:t>) is the probability </a:t>
            </a:r>
            <a:r>
              <a:rPr i="1" lang="en-US"/>
              <a:t>T </a:t>
            </a:r>
            <a:r>
              <a:rPr lang="en-US"/>
              <a:t>of selecting action </a:t>
            </a:r>
            <a:r>
              <a:rPr i="1" lang="en-US"/>
              <a:t>a</a:t>
            </a:r>
            <a:r>
              <a:rPr baseline="-25000" i="1" lang="en-US"/>
              <a:t>i</a:t>
            </a:r>
            <a:r>
              <a:rPr lang="en-US"/>
              <a:t>, given that the agent is in state </a:t>
            </a:r>
            <a:r>
              <a:rPr i="1" lang="en-US"/>
              <a:t>s</a:t>
            </a:r>
            <a:r>
              <a:rPr lang="en-US"/>
              <a:t>, and where </a:t>
            </a:r>
            <a:r>
              <a:rPr i="1" lang="en-US"/>
              <a:t>T</a:t>
            </a:r>
            <a:r>
              <a:rPr lang="en-US"/>
              <a:t> &gt; 0 is a constant that determines how strongly the selection favors actions with high </a:t>
            </a:r>
            <a:r>
              <a:rPr i="1" lang="en-US"/>
              <a:t>Q</a:t>
            </a:r>
            <a:r>
              <a:rPr lang="en-US"/>
              <a:t> values. </a:t>
            </a:r>
            <a:endParaRPr/>
          </a:p>
          <a:p>
            <a:pPr indent="-200660" lvl="0" marL="342900" rtl="0" algn="l">
              <a:spcBef>
                <a:spcPts val="448"/>
              </a:spcBef>
              <a:spcAft>
                <a:spcPts val="0"/>
              </a:spcAft>
              <a:buClr>
                <a:schemeClr val="dk1"/>
              </a:buClr>
              <a:buSzPct val="100000"/>
              <a:buNone/>
            </a:pPr>
            <a:r>
              <a:t/>
            </a:r>
            <a:endParaRPr/>
          </a:p>
          <a:p>
            <a:pPr indent="-200660" lvl="0" marL="342900" rtl="0" algn="l">
              <a:spcBef>
                <a:spcPts val="448"/>
              </a:spcBef>
              <a:spcAft>
                <a:spcPts val="0"/>
              </a:spcAft>
              <a:buClr>
                <a:schemeClr val="dk1"/>
              </a:buClr>
              <a:buSzPct val="100000"/>
              <a:buNone/>
            </a:pPr>
            <a:r>
              <a:t/>
            </a:r>
            <a:endParaRPr/>
          </a:p>
          <a:p>
            <a:pPr indent="-200660" lvl="0" marL="342900" rtl="0" algn="l">
              <a:spcBef>
                <a:spcPts val="448"/>
              </a:spcBef>
              <a:spcAft>
                <a:spcPts val="0"/>
              </a:spcAft>
              <a:buClr>
                <a:schemeClr val="dk1"/>
              </a:buClr>
              <a:buSzPct val="100000"/>
              <a:buNone/>
            </a:pPr>
            <a:r>
              <a:t/>
            </a:r>
            <a:endParaRPr/>
          </a:p>
        </p:txBody>
      </p:sp>
      <p:pic>
        <p:nvPicPr>
          <p:cNvPr id="848" name="Google Shape;848;gcb9f054a2c_0_822"/>
          <p:cNvPicPr preferRelativeResize="0"/>
          <p:nvPr/>
        </p:nvPicPr>
        <p:blipFill rotWithShape="1">
          <a:blip r:embed="rId3">
            <a:alphaModFix/>
          </a:blip>
          <a:srcRect b="0" l="0" r="0" t="0"/>
          <a:stretch/>
        </p:blipFill>
        <p:spPr>
          <a:xfrm>
            <a:off x="3326677" y="5284635"/>
            <a:ext cx="2530975" cy="1160997"/>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Exploitation vs. Exploration</a:t>
            </a:r>
            <a:endParaRPr sz="4400"/>
          </a:p>
        </p:txBody>
      </p:sp>
      <p:sp>
        <p:nvSpPr>
          <p:cNvPr id="855" name="Google Shape;855;p11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Hence it is good to try new things now and then</a:t>
            </a:r>
            <a:endParaRPr/>
          </a:p>
          <a:p>
            <a:pPr indent="-285750" lvl="1" marL="742950" rtl="0" algn="l">
              <a:spcBef>
                <a:spcPts val="0"/>
              </a:spcBef>
              <a:spcAft>
                <a:spcPts val="0"/>
              </a:spcAft>
              <a:buClr>
                <a:schemeClr val="dk1"/>
              </a:buClr>
              <a:buSzPct val="100000"/>
              <a:buChar char="–"/>
            </a:pPr>
            <a:r>
              <a:rPr lang="en-US"/>
              <a:t>If </a:t>
            </a:r>
            <a:r>
              <a:rPr i="1" lang="en-US"/>
              <a:t>T</a:t>
            </a:r>
            <a:r>
              <a:rPr lang="en-US"/>
              <a:t> is large, then more </a:t>
            </a:r>
            <a:r>
              <a:rPr lang="en-US">
                <a:solidFill>
                  <a:srgbClr val="FF0000"/>
                </a:solidFill>
              </a:rPr>
              <a:t>exploring</a:t>
            </a:r>
            <a:r>
              <a:rPr lang="en-US"/>
              <a:t>, </a:t>
            </a:r>
            <a:endParaRPr/>
          </a:p>
          <a:p>
            <a:pPr indent="-285750" lvl="1" marL="742950" rtl="0" algn="l">
              <a:spcBef>
                <a:spcPts val="0"/>
              </a:spcBef>
              <a:spcAft>
                <a:spcPts val="0"/>
              </a:spcAft>
              <a:buClr>
                <a:schemeClr val="dk1"/>
              </a:buClr>
              <a:buSzPct val="100000"/>
              <a:buChar char="–"/>
            </a:pPr>
            <a:r>
              <a:rPr lang="en-US"/>
              <a:t>If </a:t>
            </a:r>
            <a:r>
              <a:rPr i="1" lang="en-US"/>
              <a:t>T</a:t>
            </a:r>
            <a:r>
              <a:rPr lang="en-US"/>
              <a:t> is small, then </a:t>
            </a:r>
            <a:r>
              <a:rPr lang="en-US">
                <a:solidFill>
                  <a:srgbClr val="00B050"/>
                </a:solidFill>
              </a:rPr>
              <a:t>exploit</a:t>
            </a:r>
            <a:r>
              <a:rPr lang="en-US"/>
              <a:t> the current policy</a:t>
            </a:r>
            <a:endParaRPr/>
          </a:p>
          <a:p>
            <a:pPr indent="-342900" lvl="0" marL="342900" rtl="0" algn="l">
              <a:spcBef>
                <a:spcPts val="0"/>
              </a:spcBef>
              <a:spcAft>
                <a:spcPts val="0"/>
              </a:spcAft>
              <a:buClr>
                <a:schemeClr val="dk1"/>
              </a:buClr>
              <a:buSzPct val="100000"/>
              <a:buChar char="•"/>
            </a:pPr>
            <a:r>
              <a:rPr lang="en-US"/>
              <a:t>One can decrease </a:t>
            </a:r>
            <a:r>
              <a:rPr i="1" lang="en-US"/>
              <a:t>T</a:t>
            </a:r>
            <a:r>
              <a:rPr lang="en-US"/>
              <a:t> over time to first explore, and then converge and exploit</a:t>
            </a:r>
            <a:endParaRPr/>
          </a:p>
          <a:p>
            <a:pPr indent="-342900" lvl="0" marL="342900" rtl="0" algn="l">
              <a:spcBef>
                <a:spcPts val="0"/>
              </a:spcBef>
              <a:spcAft>
                <a:spcPts val="0"/>
              </a:spcAft>
              <a:buClr>
                <a:schemeClr val="dk1"/>
              </a:buClr>
              <a:buSzPct val="100000"/>
              <a:buChar char="•"/>
            </a:pPr>
            <a:r>
              <a:rPr lang="en-US"/>
              <a:t>For example </a:t>
            </a:r>
            <a:r>
              <a:rPr i="1" lang="en-US"/>
              <a:t>T= c/k+d </a:t>
            </a:r>
            <a:r>
              <a:rPr lang="en-US"/>
              <a:t>where </a:t>
            </a:r>
            <a:r>
              <a:rPr i="1" lang="en-US"/>
              <a:t>k </a:t>
            </a:r>
            <a:r>
              <a:rPr lang="en-US"/>
              <a:t>is iteration of the algorithm</a:t>
            </a:r>
            <a:endParaRPr/>
          </a:p>
          <a:p>
            <a:pPr indent="-170180" lvl="0" marL="342900" rtl="0" algn="l">
              <a:spcBef>
                <a:spcPts val="0"/>
              </a:spcBef>
              <a:spcAft>
                <a:spcPts val="0"/>
              </a:spcAft>
              <a:buClr>
                <a:schemeClr val="dk1"/>
              </a:buClr>
              <a:buSzPct val="100000"/>
              <a:buNone/>
            </a:pPr>
            <a:r>
              <a:t/>
            </a:r>
            <a:endParaRPr/>
          </a:p>
          <a:p>
            <a:pPr indent="-170180" lvl="0" marL="342900" rtl="0" algn="l">
              <a:spcBef>
                <a:spcPts val="0"/>
              </a:spcBef>
              <a:spcAft>
                <a:spcPts val="0"/>
              </a:spcAft>
              <a:buClr>
                <a:schemeClr val="dk1"/>
              </a:buClr>
              <a:buSzPct val="100000"/>
              <a:buNone/>
            </a:pPr>
            <a:r>
              <a:t/>
            </a:r>
            <a:endParaRPr/>
          </a:p>
          <a:p>
            <a:pPr indent="-170180" lvl="0" marL="342900" rtl="0" algn="l">
              <a:spcBef>
                <a:spcPts val="0"/>
              </a:spcBef>
              <a:spcAft>
                <a:spcPts val="0"/>
              </a:spcAft>
              <a:buClr>
                <a:schemeClr val="dk1"/>
              </a:buClr>
              <a:buSzPct val="100000"/>
              <a:buNone/>
            </a:pPr>
            <a:r>
              <a:t/>
            </a:r>
            <a:endParaRPr/>
          </a:p>
          <a:p>
            <a:pPr indent="-342900" lvl="0" marL="342900" rtl="0" algn="l">
              <a:spcBef>
                <a:spcPts val="0"/>
              </a:spcBef>
              <a:spcAft>
                <a:spcPts val="0"/>
              </a:spcAft>
              <a:buClr>
                <a:schemeClr val="dk1"/>
              </a:buClr>
              <a:buSzPct val="100000"/>
              <a:buChar char="•"/>
            </a:pPr>
            <a:r>
              <a:rPr lang="en-US"/>
              <a:t>Decreasing </a:t>
            </a:r>
            <a:r>
              <a:rPr i="1" lang="en-US"/>
              <a:t>T </a:t>
            </a:r>
            <a:r>
              <a:rPr lang="en-US"/>
              <a:t>over time is sometimes called </a:t>
            </a:r>
            <a:r>
              <a:rPr i="1" lang="en-US">
                <a:solidFill>
                  <a:srgbClr val="FF0000"/>
                </a:solidFill>
              </a:rPr>
              <a:t>simulated annealing</a:t>
            </a:r>
            <a:r>
              <a:rPr lang="en-US"/>
              <a:t>,</a:t>
            </a:r>
            <a:r>
              <a:rPr i="1" lang="en-US">
                <a:solidFill>
                  <a:srgbClr val="FF0000"/>
                </a:solidFill>
              </a:rPr>
              <a:t> </a:t>
            </a:r>
            <a:r>
              <a:rPr lang="en-US"/>
              <a:t>which is inspired by annealing process in metals. </a:t>
            </a:r>
            <a:r>
              <a:rPr i="1" lang="en-US"/>
              <a:t>T</a:t>
            </a:r>
            <a:r>
              <a:rPr lang="en-US"/>
              <a:t> is sometimes called the </a:t>
            </a:r>
            <a:r>
              <a:rPr i="1" lang="en-US">
                <a:solidFill>
                  <a:srgbClr val="FF0000"/>
                </a:solidFill>
              </a:rPr>
              <a:t>Temperature</a:t>
            </a:r>
            <a:r>
              <a:rPr lang="en-US"/>
              <a:t>.  </a:t>
            </a:r>
            <a:endParaRPr/>
          </a:p>
          <a:p>
            <a:pPr indent="-342900" lvl="0" marL="342900" rtl="0" algn="l">
              <a:spcBef>
                <a:spcPts val="0"/>
              </a:spcBef>
              <a:spcAft>
                <a:spcPts val="0"/>
              </a:spcAft>
              <a:buClr>
                <a:schemeClr val="dk1"/>
              </a:buClr>
              <a:buSzPct val="100000"/>
              <a:buNone/>
            </a:pPr>
            <a:r>
              <a:t/>
            </a:r>
            <a:endParaRPr sz="2000"/>
          </a:p>
          <a:p>
            <a:pPr indent="-342900" lvl="0" marL="342900" rtl="0" algn="l">
              <a:spcBef>
                <a:spcPts val="0"/>
              </a:spcBef>
              <a:spcAft>
                <a:spcPts val="0"/>
              </a:spcAft>
              <a:buClr>
                <a:schemeClr val="dk1"/>
              </a:buClr>
              <a:buSzPct val="100000"/>
              <a:buNone/>
            </a:pPr>
            <a:r>
              <a:t/>
            </a:r>
            <a:endParaRPr sz="2000"/>
          </a:p>
          <a:p>
            <a:pPr indent="-170180" lvl="0" marL="342900" rtl="0" algn="l">
              <a:spcBef>
                <a:spcPts val="544"/>
              </a:spcBef>
              <a:spcAft>
                <a:spcPts val="0"/>
              </a:spcAft>
              <a:buClr>
                <a:schemeClr val="dk1"/>
              </a:buClr>
              <a:buSzPct val="100000"/>
              <a:buNone/>
            </a:pPr>
            <a:r>
              <a:t/>
            </a:r>
            <a:endParaRPr/>
          </a:p>
        </p:txBody>
      </p:sp>
      <p:pic>
        <p:nvPicPr>
          <p:cNvPr id="856" name="Google Shape;856;p111"/>
          <p:cNvPicPr preferRelativeResize="0"/>
          <p:nvPr/>
        </p:nvPicPr>
        <p:blipFill rotWithShape="1">
          <a:blip r:embed="rId3">
            <a:alphaModFix/>
          </a:blip>
          <a:srcRect b="0" l="0" r="0" t="0"/>
          <a:stretch/>
        </p:blipFill>
        <p:spPr>
          <a:xfrm>
            <a:off x="2915582" y="3570437"/>
            <a:ext cx="2690375" cy="123411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gcbc0104607_0_49"/>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Conclusion</a:t>
            </a:r>
            <a:endParaRPr/>
          </a:p>
        </p:txBody>
      </p:sp>
      <p:sp>
        <p:nvSpPr>
          <p:cNvPr id="863" name="Google Shape;863;gcbc0104607_0_49"/>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Reinforcement learning is alike to learning “on the fly”</a:t>
            </a:r>
            <a:endParaRPr/>
          </a:p>
          <a:p>
            <a:pPr indent="-342900" lvl="0" marL="457200" rtl="0" algn="l">
              <a:spcBef>
                <a:spcPts val="0"/>
              </a:spcBef>
              <a:spcAft>
                <a:spcPts val="0"/>
              </a:spcAft>
              <a:buSzPts val="1800"/>
              <a:buChar char="•"/>
            </a:pPr>
            <a:r>
              <a:rPr lang="en-US"/>
              <a:t>Benefit/cost of decision is learned from exploring state space</a:t>
            </a:r>
            <a:endParaRPr/>
          </a:p>
          <a:p>
            <a:pPr indent="-342900" lvl="0" marL="457200" rtl="0" algn="l">
              <a:spcBef>
                <a:spcPts val="0"/>
              </a:spcBef>
              <a:spcAft>
                <a:spcPts val="0"/>
              </a:spcAft>
              <a:buSzPts val="1800"/>
              <a:buChar char="•"/>
            </a:pPr>
            <a:r>
              <a:rPr lang="en-US"/>
              <a:t>We learn utilities to infer the reward of each action</a:t>
            </a:r>
            <a:endParaRPr/>
          </a:p>
          <a:p>
            <a:pPr indent="-342900" lvl="0" marL="457200" rtl="0" algn="l">
              <a:spcBef>
                <a:spcPts val="0"/>
              </a:spcBef>
              <a:spcAft>
                <a:spcPts val="0"/>
              </a:spcAft>
              <a:buSzPts val="1800"/>
              <a:buChar char="•"/>
            </a:pPr>
            <a:r>
              <a:rPr lang="en-US"/>
              <a:t>We also learn policies to provide the most beneficial action while also allowing us to explore state space (thus reducing regret)</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gce594ef92b_0_655"/>
          <p:cNvSpPr txBox="1"/>
          <p:nvPr>
            <p:ph type="title"/>
          </p:nvPr>
        </p:nvSpPr>
        <p:spPr>
          <a:xfrm>
            <a:off x="457200" y="285748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Appendix</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gce594ef92b_0_6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lang="en-US">
                <a:solidFill>
                  <a:srgbClr val="000000"/>
                </a:solidFill>
              </a:rPr>
              <a:t>POMDP, Transitions, Belief States</a:t>
            </a:r>
            <a:endParaRPr>
              <a:solidFill>
                <a:srgbClr val="000000"/>
              </a:solidFill>
            </a:endParaRPr>
          </a:p>
        </p:txBody>
      </p:sp>
      <p:sp>
        <p:nvSpPr>
          <p:cNvPr id="875" name="Google Shape;875;gce594ef92b_0_667"/>
          <p:cNvSpPr txBox="1"/>
          <p:nvPr>
            <p:ph idx="1" type="body"/>
          </p:nvPr>
        </p:nvSpPr>
        <p:spPr>
          <a:xfrm>
            <a:off x="381000" y="1493837"/>
            <a:ext cx="8458200" cy="4526100"/>
          </a:xfrm>
          <a:prstGeom prst="rect">
            <a:avLst/>
          </a:prstGeom>
          <a:noFill/>
          <a:ln>
            <a:noFill/>
          </a:ln>
        </p:spPr>
        <p:txBody>
          <a:bodyPr anchorCtr="0" anchor="t" bIns="45700" lIns="91425" spcFirstLastPara="1" rIns="91425" wrap="square" tIns="45700">
            <a:normAutofit lnSpcReduction="20000"/>
          </a:bodyPr>
          <a:lstStyle/>
          <a:p>
            <a:pPr indent="-354330" lvl="0" marL="342900" rtl="0" algn="l">
              <a:spcBef>
                <a:spcPts val="0"/>
              </a:spcBef>
              <a:spcAft>
                <a:spcPts val="0"/>
              </a:spcAft>
              <a:buClr>
                <a:srgbClr val="000000"/>
              </a:buClr>
              <a:buSzPts val="2400"/>
              <a:buChar char="•"/>
            </a:pPr>
            <a:r>
              <a:rPr lang="en-US" sz="2400">
                <a:solidFill>
                  <a:srgbClr val="000000"/>
                </a:solidFill>
              </a:rPr>
              <a:t>A Partially Observable MDP (POMDP) is defined as follows:</a:t>
            </a:r>
            <a:endParaRPr/>
          </a:p>
          <a:p>
            <a:pPr indent="-295275" lvl="1" marL="742950" rtl="0" algn="l">
              <a:spcBef>
                <a:spcPts val="370"/>
              </a:spcBef>
              <a:spcAft>
                <a:spcPts val="0"/>
              </a:spcAft>
              <a:buClr>
                <a:srgbClr val="000000"/>
              </a:buClr>
              <a:buSzPts val="2000"/>
              <a:buChar char="–"/>
            </a:pPr>
            <a:r>
              <a:rPr lang="en-US" sz="2000">
                <a:solidFill>
                  <a:srgbClr val="000000"/>
                </a:solidFill>
              </a:rPr>
              <a:t>A set of states S (with an initial state s</a:t>
            </a:r>
            <a:r>
              <a:rPr baseline="-25000" lang="en-US" sz="2000">
                <a:solidFill>
                  <a:srgbClr val="000000"/>
                </a:solidFill>
              </a:rPr>
              <a:t>0</a:t>
            </a:r>
            <a:r>
              <a:rPr lang="en-US" sz="2000">
                <a:solidFill>
                  <a:srgbClr val="000000"/>
                </a:solidFill>
              </a:rPr>
              <a:t>)</a:t>
            </a:r>
            <a:endParaRPr/>
          </a:p>
          <a:p>
            <a:pPr indent="-295275" lvl="1" marL="742950" rtl="0" algn="l">
              <a:spcBef>
                <a:spcPts val="370"/>
              </a:spcBef>
              <a:spcAft>
                <a:spcPts val="0"/>
              </a:spcAft>
              <a:buClr>
                <a:srgbClr val="000000"/>
              </a:buClr>
              <a:buSzPts val="2000"/>
              <a:buChar char="–"/>
            </a:pPr>
            <a:r>
              <a:rPr lang="en-US" sz="2000">
                <a:solidFill>
                  <a:srgbClr val="000000"/>
                </a:solidFill>
              </a:rPr>
              <a:t>A set of Actions: A(s) of actions in each state s</a:t>
            </a:r>
            <a:endParaRPr/>
          </a:p>
          <a:p>
            <a:pPr indent="-295275" lvl="1" marL="742950" rtl="0" algn="l">
              <a:spcBef>
                <a:spcPts val="370"/>
              </a:spcBef>
              <a:spcAft>
                <a:spcPts val="0"/>
              </a:spcAft>
              <a:buClr>
                <a:srgbClr val="000000"/>
              </a:buClr>
              <a:buSzPts val="2000"/>
              <a:buChar char="–"/>
            </a:pPr>
            <a:r>
              <a:rPr lang="en-US" sz="2000">
                <a:solidFill>
                  <a:srgbClr val="000000"/>
                </a:solidFill>
              </a:rPr>
              <a:t>A transition model P(s’|s,a), or T(s,a,s’)</a:t>
            </a:r>
            <a:endParaRPr/>
          </a:p>
          <a:p>
            <a:pPr indent="-295275" lvl="1" marL="742950" rtl="0" algn="l">
              <a:spcBef>
                <a:spcPts val="370"/>
              </a:spcBef>
              <a:spcAft>
                <a:spcPts val="0"/>
              </a:spcAft>
              <a:buClr>
                <a:srgbClr val="000000"/>
              </a:buClr>
              <a:buSzPts val="2000"/>
              <a:buChar char="–"/>
            </a:pPr>
            <a:r>
              <a:rPr lang="en-US" sz="2000">
                <a:solidFill>
                  <a:srgbClr val="000000"/>
                </a:solidFill>
              </a:rPr>
              <a:t>A reward function R(s), or R(s,a)</a:t>
            </a:r>
            <a:endParaRPr/>
          </a:p>
          <a:p>
            <a:pPr indent="-295275" lvl="1" marL="742950" rtl="0" algn="l">
              <a:spcBef>
                <a:spcPts val="370"/>
              </a:spcBef>
              <a:spcAft>
                <a:spcPts val="0"/>
              </a:spcAft>
              <a:buClr>
                <a:srgbClr val="000000"/>
              </a:buClr>
              <a:buSzPts val="2000"/>
              <a:buChar char="–"/>
            </a:pPr>
            <a:r>
              <a:rPr lang="en-US" sz="2000">
                <a:solidFill>
                  <a:srgbClr val="000000"/>
                </a:solidFill>
              </a:rPr>
              <a:t>A sensor model P(</a:t>
            </a:r>
            <a:r>
              <a:rPr i="1" lang="en-US" sz="2000">
                <a:solidFill>
                  <a:srgbClr val="000000"/>
                </a:solidFill>
              </a:rPr>
              <a:t>e</a:t>
            </a:r>
            <a:r>
              <a:rPr lang="en-US" sz="2000">
                <a:solidFill>
                  <a:srgbClr val="000000"/>
                </a:solidFill>
              </a:rPr>
              <a:t>|</a:t>
            </a:r>
            <a:r>
              <a:rPr i="1" lang="en-US" sz="2000">
                <a:solidFill>
                  <a:srgbClr val="000000"/>
                </a:solidFill>
              </a:rPr>
              <a:t>s</a:t>
            </a:r>
            <a:r>
              <a:rPr lang="en-US" sz="2000">
                <a:solidFill>
                  <a:srgbClr val="000000"/>
                </a:solidFill>
              </a:rPr>
              <a:t>)				🡸</a:t>
            </a:r>
            <a:endParaRPr sz="2000">
              <a:solidFill>
                <a:srgbClr val="000000"/>
              </a:solidFill>
            </a:endParaRPr>
          </a:p>
          <a:p>
            <a:pPr indent="-295275" lvl="1" marL="742950" rtl="0" algn="l">
              <a:spcBef>
                <a:spcPts val="370"/>
              </a:spcBef>
              <a:spcAft>
                <a:spcPts val="0"/>
              </a:spcAft>
              <a:buClr>
                <a:srgbClr val="000000"/>
              </a:buClr>
              <a:buSzPts val="2000"/>
              <a:buChar char="–"/>
            </a:pPr>
            <a:r>
              <a:rPr lang="en-US" sz="2000">
                <a:solidFill>
                  <a:srgbClr val="000000"/>
                </a:solidFill>
              </a:rPr>
              <a:t>A belief of what the current state is </a:t>
            </a:r>
            <a:r>
              <a:rPr i="1" lang="en-US" sz="2000">
                <a:solidFill>
                  <a:srgbClr val="000000"/>
                </a:solidFill>
              </a:rPr>
              <a:t>b</a:t>
            </a:r>
            <a:r>
              <a:rPr lang="en-US" sz="2000">
                <a:solidFill>
                  <a:srgbClr val="000000"/>
                </a:solidFill>
              </a:rPr>
              <a:t>(</a:t>
            </a:r>
            <a:r>
              <a:rPr i="1" lang="en-US" sz="2000">
                <a:solidFill>
                  <a:srgbClr val="000000"/>
                </a:solidFill>
              </a:rPr>
              <a:t>s</a:t>
            </a:r>
            <a:r>
              <a:rPr lang="en-US" sz="2000">
                <a:solidFill>
                  <a:srgbClr val="000000"/>
                </a:solidFill>
              </a:rPr>
              <a:t>)		🡸</a:t>
            </a:r>
            <a:endParaRPr sz="2000">
              <a:solidFill>
                <a:srgbClr val="000000"/>
              </a:solidFill>
            </a:endParaRPr>
          </a:p>
          <a:p>
            <a:pPr indent="-354330" lvl="0" marL="342900" rtl="0" algn="l">
              <a:spcBef>
                <a:spcPts val="444"/>
              </a:spcBef>
              <a:spcAft>
                <a:spcPts val="0"/>
              </a:spcAft>
              <a:buClr>
                <a:srgbClr val="000000"/>
              </a:buClr>
              <a:buSzPts val="2400"/>
              <a:buChar char="•"/>
            </a:pPr>
            <a:r>
              <a:rPr lang="en-US" sz="2400">
                <a:solidFill>
                  <a:srgbClr val="000000"/>
                </a:solidFill>
              </a:rPr>
              <a:t>Belief States (where am I now? What is my current state?):</a:t>
            </a:r>
            <a:endParaRPr/>
          </a:p>
          <a:p>
            <a:pPr indent="-295275" lvl="1" marL="742950" rtl="0" algn="l">
              <a:spcBef>
                <a:spcPts val="370"/>
              </a:spcBef>
              <a:spcAft>
                <a:spcPts val="0"/>
              </a:spcAft>
              <a:buClr>
                <a:srgbClr val="000000"/>
              </a:buClr>
              <a:buSzPts val="2000"/>
              <a:buChar char="–"/>
            </a:pPr>
            <a:r>
              <a:rPr lang="en-US" sz="2000">
                <a:solidFill>
                  <a:srgbClr val="000000"/>
                </a:solidFill>
              </a:rPr>
              <a:t>If b(s) was the previous belief state, and the robot does action “</a:t>
            </a:r>
            <a:r>
              <a:rPr i="1" lang="en-US" sz="2000">
                <a:solidFill>
                  <a:srgbClr val="000000"/>
                </a:solidFill>
              </a:rPr>
              <a:t>a</a:t>
            </a:r>
            <a:r>
              <a:rPr lang="en-US" sz="2000">
                <a:solidFill>
                  <a:srgbClr val="000000"/>
                </a:solidFill>
              </a:rPr>
              <a:t>” and then perceives a new evidence “</a:t>
            </a:r>
            <a:r>
              <a:rPr i="1" lang="en-US" sz="2000">
                <a:solidFill>
                  <a:srgbClr val="000000"/>
                </a:solidFill>
              </a:rPr>
              <a:t>e</a:t>
            </a:r>
            <a:r>
              <a:rPr lang="en-US" sz="2000">
                <a:solidFill>
                  <a:srgbClr val="000000"/>
                </a:solidFill>
              </a:rPr>
              <a:t>”, then the new belief state: </a:t>
            </a:r>
            <a:br>
              <a:rPr lang="en-US" sz="2000">
                <a:solidFill>
                  <a:srgbClr val="000000"/>
                </a:solidFill>
              </a:rPr>
            </a:br>
            <a:br>
              <a:rPr lang="en-US" sz="2000">
                <a:solidFill>
                  <a:srgbClr val="000000"/>
                </a:solidFill>
              </a:rPr>
            </a:br>
            <a:br>
              <a:rPr lang="en-US" sz="2000">
                <a:solidFill>
                  <a:srgbClr val="000000"/>
                </a:solidFill>
              </a:rPr>
            </a:br>
            <a:br>
              <a:rPr lang="en-US" sz="2000">
                <a:solidFill>
                  <a:srgbClr val="000000"/>
                </a:solidFill>
              </a:rPr>
            </a:br>
            <a:r>
              <a:rPr lang="en-US" sz="2000">
                <a:solidFill>
                  <a:srgbClr val="000000"/>
                </a:solidFill>
              </a:rPr>
              <a:t>where α is a normalization constant making the belief states sum to 1</a:t>
            </a:r>
            <a:endParaRPr/>
          </a:p>
          <a:p>
            <a:pPr indent="-168275" lvl="1" marL="742950" rtl="0" algn="l">
              <a:spcBef>
                <a:spcPts val="370"/>
              </a:spcBef>
              <a:spcAft>
                <a:spcPts val="0"/>
              </a:spcAft>
              <a:buClr>
                <a:schemeClr val="dk1"/>
              </a:buClr>
              <a:buSzPts val="2000"/>
              <a:buNone/>
            </a:pPr>
            <a:r>
              <a:t/>
            </a:r>
            <a:endParaRPr sz="2000">
              <a:solidFill>
                <a:srgbClr val="000000"/>
              </a:solidFill>
            </a:endParaRPr>
          </a:p>
        </p:txBody>
      </p:sp>
      <p:sp>
        <p:nvSpPr>
          <p:cNvPr id="876" name="Google Shape;876;gce594ef92b_0_66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pic>
        <p:nvPicPr>
          <p:cNvPr id="877" name="Google Shape;877;gce594ef92b_0_667"/>
          <p:cNvPicPr preferRelativeResize="0"/>
          <p:nvPr/>
        </p:nvPicPr>
        <p:blipFill rotWithShape="1">
          <a:blip r:embed="rId3">
            <a:alphaModFix/>
          </a:blip>
          <a:srcRect b="0" l="0" r="0" t="0"/>
          <a:stretch/>
        </p:blipFill>
        <p:spPr>
          <a:xfrm>
            <a:off x="2057400" y="4555471"/>
            <a:ext cx="4495801" cy="520904"/>
          </a:xfrm>
          <a:prstGeom prst="rect">
            <a:avLst/>
          </a:prstGeom>
          <a:solidFill>
            <a:srgbClr val="CCFFCC"/>
          </a:solid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gce594ef92b_0_6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lang="en-US">
                <a:solidFill>
                  <a:srgbClr val="000000"/>
                </a:solidFill>
              </a:rPr>
              <a:t>Goals, Rewards, Utilities, Policies</a:t>
            </a:r>
            <a:endParaRPr>
              <a:solidFill>
                <a:srgbClr val="000000"/>
              </a:solidFill>
            </a:endParaRPr>
          </a:p>
        </p:txBody>
      </p:sp>
      <p:sp>
        <p:nvSpPr>
          <p:cNvPr id="883" name="Google Shape;883;gce594ef92b_0_674"/>
          <p:cNvSpPr txBox="1"/>
          <p:nvPr>
            <p:ph idx="1" type="body"/>
          </p:nvPr>
        </p:nvSpPr>
        <p:spPr>
          <a:xfrm>
            <a:off x="990600" y="1524000"/>
            <a:ext cx="7848600" cy="45261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Goals</a:t>
            </a:r>
            <a:endParaRPr/>
          </a:p>
          <a:p>
            <a:pPr indent="-285750" lvl="1" marL="742950" rtl="0" algn="l">
              <a:spcBef>
                <a:spcPts val="518"/>
              </a:spcBef>
              <a:spcAft>
                <a:spcPts val="0"/>
              </a:spcAft>
              <a:buClr>
                <a:schemeClr val="dk1"/>
              </a:buClr>
              <a:buSzPct val="100000"/>
              <a:buChar char="–"/>
            </a:pPr>
            <a:r>
              <a:rPr lang="en-US"/>
              <a:t>Given to the agent from the problem statements </a:t>
            </a:r>
            <a:endParaRPr/>
          </a:p>
          <a:p>
            <a:pPr indent="-342900" lvl="0" marL="342900" rtl="0" algn="l">
              <a:spcBef>
                <a:spcPts val="592"/>
              </a:spcBef>
              <a:spcAft>
                <a:spcPts val="0"/>
              </a:spcAft>
              <a:buClr>
                <a:schemeClr val="dk1"/>
              </a:buClr>
              <a:buSzPct val="100000"/>
              <a:buChar char="•"/>
            </a:pPr>
            <a:r>
              <a:rPr lang="en-US"/>
              <a:t>Rewards </a:t>
            </a:r>
            <a:endParaRPr/>
          </a:p>
          <a:p>
            <a:pPr indent="-285750" lvl="1" marL="742950" rtl="0" algn="l">
              <a:spcBef>
                <a:spcPts val="518"/>
              </a:spcBef>
              <a:spcAft>
                <a:spcPts val="0"/>
              </a:spcAft>
              <a:buClr>
                <a:schemeClr val="dk1"/>
              </a:buClr>
              <a:buSzPct val="100000"/>
              <a:buChar char="–"/>
            </a:pPr>
            <a:r>
              <a:rPr lang="en-US"/>
              <a:t>Given to the agent, designed based on the goals</a:t>
            </a:r>
            <a:endParaRPr/>
          </a:p>
          <a:p>
            <a:pPr indent="-342900" lvl="0" marL="342900" rtl="0" algn="l">
              <a:spcBef>
                <a:spcPts val="592"/>
              </a:spcBef>
              <a:spcAft>
                <a:spcPts val="0"/>
              </a:spcAft>
              <a:buClr>
                <a:schemeClr val="dk1"/>
              </a:buClr>
              <a:buSzPct val="100000"/>
              <a:buChar char="•"/>
            </a:pPr>
            <a:r>
              <a:rPr lang="en-US"/>
              <a:t>Utility values for states</a:t>
            </a:r>
            <a:endParaRPr/>
          </a:p>
          <a:p>
            <a:pPr indent="-285750" lvl="1" marL="742950" rtl="0" algn="l">
              <a:spcBef>
                <a:spcPts val="518"/>
              </a:spcBef>
              <a:spcAft>
                <a:spcPts val="0"/>
              </a:spcAft>
              <a:buClr>
                <a:schemeClr val="dk1"/>
              </a:buClr>
              <a:buSzPct val="100000"/>
              <a:buChar char="–"/>
            </a:pPr>
            <a:r>
              <a:rPr lang="en-US"/>
              <a:t>Computed by the agent, based on the rewards </a:t>
            </a:r>
            <a:endParaRPr/>
          </a:p>
          <a:p>
            <a:pPr indent="-342900" lvl="0" marL="342900" rtl="0" algn="l">
              <a:spcBef>
                <a:spcPts val="592"/>
              </a:spcBef>
              <a:spcAft>
                <a:spcPts val="0"/>
              </a:spcAft>
              <a:buClr>
                <a:schemeClr val="dk1"/>
              </a:buClr>
              <a:buSzPct val="100000"/>
              <a:buChar char="•"/>
            </a:pPr>
            <a:r>
              <a:rPr lang="en-US"/>
              <a:t>Policies</a:t>
            </a:r>
            <a:endParaRPr/>
          </a:p>
          <a:p>
            <a:pPr indent="-285750" lvl="1" marL="742950" rtl="0" algn="l">
              <a:spcBef>
                <a:spcPts val="518"/>
              </a:spcBef>
              <a:spcAft>
                <a:spcPts val="0"/>
              </a:spcAft>
              <a:buClr>
                <a:schemeClr val="dk1"/>
              </a:buClr>
              <a:buSzPct val="100000"/>
              <a:buChar char="–"/>
            </a:pPr>
            <a:r>
              <a:rPr lang="en-US"/>
              <a:t>Computed or learned by the agent</a:t>
            </a:r>
            <a:endParaRPr/>
          </a:p>
          <a:p>
            <a:pPr indent="-285750" lvl="1" marL="742950" rtl="0" algn="l">
              <a:spcBef>
                <a:spcPts val="518"/>
              </a:spcBef>
              <a:spcAft>
                <a:spcPts val="0"/>
              </a:spcAft>
              <a:buClr>
                <a:schemeClr val="dk1"/>
              </a:buClr>
              <a:buSzPct val="100000"/>
              <a:buChar char="–"/>
            </a:pPr>
            <a:r>
              <a:rPr lang="en-US"/>
              <a:t>Used by the agent to select its actions </a:t>
            </a:r>
            <a:endParaRPr/>
          </a:p>
          <a:p>
            <a:pPr indent="-285750" lvl="1" marL="742950" rtl="0" algn="l">
              <a:spcBef>
                <a:spcPts val="518"/>
              </a:spcBef>
              <a:spcAft>
                <a:spcPts val="0"/>
              </a:spcAft>
              <a:buClr>
                <a:schemeClr val="dk1"/>
              </a:buClr>
              <a:buSzPct val="100000"/>
              <a:buChar char="–"/>
            </a:pPr>
            <a:r>
              <a:rPr lang="en-US"/>
              <a:t>The better a policy, the more rewards it collects</a:t>
            </a:r>
            <a:endParaRPr/>
          </a:p>
        </p:txBody>
      </p:sp>
      <p:sp>
        <p:nvSpPr>
          <p:cNvPr id="884" name="Google Shape;884;gce594ef92b_0_67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5" name="Google Shape;885;gce594ef92b_0_674"/>
          <p:cNvSpPr/>
          <p:nvPr/>
        </p:nvSpPr>
        <p:spPr>
          <a:xfrm>
            <a:off x="609600" y="1676400"/>
            <a:ext cx="304800" cy="3962400"/>
          </a:xfrm>
          <a:prstGeom prst="downArrow">
            <a:avLst>
              <a:gd fmla="val 50000" name="adj1"/>
              <a:gd fmla="val 50000" name="adj2"/>
            </a:avLst>
          </a:prstGeom>
          <a:noFill/>
          <a:ln cap="flat" cmpd="sng" w="38100">
            <a:solidFill>
              <a:srgbClr val="000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cb9f054a2c_0_57"/>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General Reinforcement Learning</a:t>
            </a:r>
            <a:endParaRPr/>
          </a:p>
        </p:txBody>
      </p:sp>
      <p:sp>
        <p:nvSpPr>
          <p:cNvPr id="148" name="Google Shape;148;gcb9f054a2c_0_57"/>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149" name="Google Shape;149;gcb9f054a2c_0_57"/>
          <p:cNvPicPr preferRelativeResize="0"/>
          <p:nvPr/>
        </p:nvPicPr>
        <p:blipFill>
          <a:blip r:embed="rId3">
            <a:alphaModFix/>
          </a:blip>
          <a:stretch>
            <a:fillRect/>
          </a:stretch>
        </p:blipFill>
        <p:spPr>
          <a:xfrm>
            <a:off x="1811025" y="1196152"/>
            <a:ext cx="5521950" cy="5334200"/>
          </a:xfrm>
          <a:prstGeom prst="rect">
            <a:avLst/>
          </a:prstGeom>
          <a:noFill/>
          <a:ln>
            <a:noFill/>
          </a:ln>
        </p:spPr>
      </p:pic>
      <p:sp>
        <p:nvSpPr>
          <p:cNvPr id="150" name="Google Shape;150;gcb9f054a2c_0_57"/>
          <p:cNvSpPr txBox="1"/>
          <p:nvPr/>
        </p:nvSpPr>
        <p:spPr>
          <a:xfrm>
            <a:off x="204250" y="62007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https://en.wikipedia.org/wiki/Reinforcement_learning</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gce594ef92b_0_681"/>
          <p:cNvSpPr txBox="1"/>
          <p:nvPr>
            <p:ph type="title"/>
          </p:nvPr>
        </p:nvSpPr>
        <p:spPr>
          <a:xfrm>
            <a:off x="152400" y="274638"/>
            <a:ext cx="8915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3600"/>
              <a:buFont typeface="Calibri"/>
              <a:buNone/>
            </a:pPr>
            <a:r>
              <a:rPr lang="en-US" sz="3600">
                <a:solidFill>
                  <a:srgbClr val="000000"/>
                </a:solidFill>
              </a:rPr>
              <a:t>Compute Utilities from Rewards over Time</a:t>
            </a:r>
            <a:endParaRPr sz="3600">
              <a:solidFill>
                <a:srgbClr val="000000"/>
              </a:solidFill>
            </a:endParaRPr>
          </a:p>
        </p:txBody>
      </p:sp>
      <p:sp>
        <p:nvSpPr>
          <p:cNvPr id="891" name="Google Shape;891;gce594ef92b_0_681"/>
          <p:cNvSpPr txBox="1"/>
          <p:nvPr>
            <p:ph idx="1" type="body"/>
          </p:nvPr>
        </p:nvSpPr>
        <p:spPr>
          <a:xfrm>
            <a:off x="343221" y="1371600"/>
            <a:ext cx="85578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00"/>
              </a:buClr>
              <a:buSzPts val="3200"/>
              <a:buChar char="•"/>
            </a:pPr>
            <a:r>
              <a:rPr lang="en-US">
                <a:solidFill>
                  <a:srgbClr val="000000"/>
                </a:solidFill>
              </a:rPr>
              <a:t>Future Rewards </a:t>
            </a:r>
            <a:endParaRPr/>
          </a:p>
          <a:p>
            <a:pPr indent="-285750" lvl="1" marL="742950" rtl="0" algn="l">
              <a:spcBef>
                <a:spcPts val="560"/>
              </a:spcBef>
              <a:spcAft>
                <a:spcPts val="0"/>
              </a:spcAft>
              <a:buClr>
                <a:srgbClr val="000000"/>
              </a:buClr>
              <a:buSzPts val="2800"/>
              <a:buChar char="–"/>
            </a:pPr>
            <a:r>
              <a:rPr lang="en-US">
                <a:solidFill>
                  <a:srgbClr val="000000"/>
                </a:solidFill>
              </a:rPr>
              <a:t>Add the rewards as they are</a:t>
            </a:r>
            <a:endParaRPr/>
          </a:p>
          <a:p>
            <a:pPr indent="-107950" lvl="1" marL="742950" rtl="0" algn="l">
              <a:spcBef>
                <a:spcPts val="560"/>
              </a:spcBef>
              <a:spcAft>
                <a:spcPts val="0"/>
              </a:spcAft>
              <a:buClr>
                <a:schemeClr val="dk1"/>
              </a:buClr>
              <a:buSzPts val="2800"/>
              <a:buNone/>
            </a:pPr>
            <a:r>
              <a:t/>
            </a:r>
            <a:endParaRPr>
              <a:solidFill>
                <a:srgbClr val="000000"/>
              </a:solidFill>
            </a:endParaRPr>
          </a:p>
          <a:p>
            <a:pPr indent="-285750" lvl="1" marL="742950" rtl="0" algn="l">
              <a:spcBef>
                <a:spcPts val="560"/>
              </a:spcBef>
              <a:spcAft>
                <a:spcPts val="0"/>
              </a:spcAft>
              <a:buClr>
                <a:srgbClr val="000000"/>
              </a:buClr>
              <a:buSzPts val="2800"/>
              <a:buChar char="–"/>
            </a:pPr>
            <a:r>
              <a:rPr lang="en-US">
                <a:solidFill>
                  <a:srgbClr val="000000"/>
                </a:solidFill>
              </a:rPr>
              <a:t>Discount the far-away rewards</a:t>
            </a:r>
            <a:endParaRPr/>
          </a:p>
          <a:p>
            <a:pPr indent="0" lvl="0" marL="0" rtl="0" algn="l">
              <a:spcBef>
                <a:spcPts val="640"/>
              </a:spcBef>
              <a:spcAft>
                <a:spcPts val="0"/>
              </a:spcAft>
              <a:buClr>
                <a:schemeClr val="dk1"/>
              </a:buClr>
              <a:buSzPts val="3200"/>
              <a:buNone/>
            </a:pPr>
            <a:r>
              <a:t/>
            </a:r>
            <a:endParaRPr>
              <a:solidFill>
                <a:srgbClr val="000000"/>
              </a:solidFill>
            </a:endParaRPr>
          </a:p>
          <a:p>
            <a:pPr indent="-342900" lvl="0" marL="342900" rtl="0" algn="l">
              <a:spcBef>
                <a:spcPts val="640"/>
              </a:spcBef>
              <a:spcAft>
                <a:spcPts val="0"/>
              </a:spcAft>
              <a:buClr>
                <a:srgbClr val="000000"/>
              </a:buClr>
              <a:buSzPts val="3200"/>
              <a:buChar char="•"/>
            </a:pPr>
            <a:r>
              <a:rPr lang="en-US">
                <a:solidFill>
                  <a:srgbClr val="000000"/>
                </a:solidFill>
              </a:rPr>
              <a:t>The expected future utility value U</a:t>
            </a:r>
            <a:r>
              <a:rPr baseline="30000" lang="en-US">
                <a:solidFill>
                  <a:srgbClr val="000000"/>
                </a:solidFill>
              </a:rPr>
              <a:t>π</a:t>
            </a:r>
            <a:r>
              <a:rPr lang="en-US">
                <a:solidFill>
                  <a:srgbClr val="000000"/>
                </a:solidFill>
              </a:rPr>
              <a:t>(s) obtained by executing a policy </a:t>
            </a:r>
            <a:r>
              <a:rPr i="1" lang="en-US">
                <a:solidFill>
                  <a:srgbClr val="000000"/>
                </a:solidFill>
              </a:rPr>
              <a:t>π</a:t>
            </a:r>
            <a:r>
              <a:rPr lang="en-US">
                <a:solidFill>
                  <a:srgbClr val="000000"/>
                </a:solidFill>
              </a:rPr>
              <a:t> starting from </a:t>
            </a:r>
            <a:r>
              <a:rPr i="1" lang="en-US">
                <a:solidFill>
                  <a:srgbClr val="000000"/>
                </a:solidFill>
              </a:rPr>
              <a:t>s</a:t>
            </a:r>
            <a:endParaRPr i="1">
              <a:solidFill>
                <a:srgbClr val="000000"/>
              </a:solidFill>
            </a:endParaRPr>
          </a:p>
        </p:txBody>
      </p:sp>
      <p:sp>
        <p:nvSpPr>
          <p:cNvPr id="892" name="Google Shape;892;gce594ef92b_0_68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pic>
        <p:nvPicPr>
          <p:cNvPr id="893" name="Google Shape;893;gce594ef92b_0_681"/>
          <p:cNvPicPr preferRelativeResize="0"/>
          <p:nvPr/>
        </p:nvPicPr>
        <p:blipFill rotWithShape="1">
          <a:blip r:embed="rId3">
            <a:alphaModFix/>
          </a:blip>
          <a:srcRect b="0" l="0" r="0" t="0"/>
          <a:stretch/>
        </p:blipFill>
        <p:spPr>
          <a:xfrm>
            <a:off x="914400" y="2514600"/>
            <a:ext cx="6400802" cy="492369"/>
          </a:xfrm>
          <a:prstGeom prst="rect">
            <a:avLst/>
          </a:prstGeom>
          <a:solidFill>
            <a:srgbClr val="FFFFFF"/>
          </a:solidFill>
          <a:ln>
            <a:noFill/>
          </a:ln>
        </p:spPr>
      </p:pic>
      <p:pic>
        <p:nvPicPr>
          <p:cNvPr id="894" name="Google Shape;894;gce594ef92b_0_681"/>
          <p:cNvPicPr preferRelativeResize="0"/>
          <p:nvPr/>
        </p:nvPicPr>
        <p:blipFill rotWithShape="1">
          <a:blip r:embed="rId4">
            <a:alphaModFix/>
          </a:blip>
          <a:srcRect b="0" l="0" r="0" t="0"/>
          <a:stretch/>
        </p:blipFill>
        <p:spPr>
          <a:xfrm>
            <a:off x="914400" y="3505200"/>
            <a:ext cx="7086601" cy="562547"/>
          </a:xfrm>
          <a:prstGeom prst="rect">
            <a:avLst/>
          </a:prstGeom>
          <a:solidFill>
            <a:srgbClr val="FFFFFF"/>
          </a:solidFill>
          <a:ln>
            <a:noFill/>
          </a:ln>
        </p:spPr>
      </p:pic>
      <p:pic>
        <p:nvPicPr>
          <p:cNvPr id="895" name="Google Shape;895;gce594ef92b_0_681"/>
          <p:cNvPicPr preferRelativeResize="0"/>
          <p:nvPr/>
        </p:nvPicPr>
        <p:blipFill rotWithShape="1">
          <a:blip r:embed="rId5">
            <a:alphaModFix/>
          </a:blip>
          <a:srcRect b="0" l="0" r="0" t="0"/>
          <a:stretch/>
        </p:blipFill>
        <p:spPr>
          <a:xfrm>
            <a:off x="1066800" y="5334000"/>
            <a:ext cx="3513135" cy="1128712"/>
          </a:xfrm>
          <a:prstGeom prst="rect">
            <a:avLst/>
          </a:prstGeom>
          <a:solidFill>
            <a:srgbClr val="FFFFFF"/>
          </a:solidFill>
          <a:ln>
            <a:noFill/>
          </a:ln>
        </p:spPr>
      </p:pic>
      <p:pic>
        <p:nvPicPr>
          <p:cNvPr id="896" name="Google Shape;896;gce594ef92b_0_681"/>
          <p:cNvPicPr preferRelativeResize="0"/>
          <p:nvPr/>
        </p:nvPicPr>
        <p:blipFill rotWithShape="1">
          <a:blip r:embed="rId6">
            <a:alphaModFix/>
          </a:blip>
          <a:srcRect b="0" l="0" r="0" t="0"/>
          <a:stretch/>
        </p:blipFill>
        <p:spPr>
          <a:xfrm>
            <a:off x="5083175" y="5662614"/>
            <a:ext cx="2947990" cy="782636"/>
          </a:xfrm>
          <a:prstGeom prst="rect">
            <a:avLst/>
          </a:prstGeom>
          <a:solidFill>
            <a:srgbClr val="FFFFFF"/>
          </a:solidFill>
          <a:ln>
            <a:noFill/>
          </a:ln>
        </p:spPr>
      </p:pic>
      <p:sp>
        <p:nvSpPr>
          <p:cNvPr id="897" name="Google Shape;897;gce594ef92b_0_681"/>
          <p:cNvSpPr txBox="1"/>
          <p:nvPr/>
        </p:nvSpPr>
        <p:spPr>
          <a:xfrm>
            <a:off x="5257800" y="5191423"/>
            <a:ext cx="2521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The Optimal Policy</a:t>
            </a:r>
            <a:endParaRPr sz="2400">
              <a:solidFill>
                <a:srgbClr val="000000"/>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gce594ef92b_0_6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lang="en-US">
                <a:solidFill>
                  <a:srgbClr val="000000"/>
                </a:solidFill>
              </a:rPr>
              <a:t>Compute Utilities (example)</a:t>
            </a:r>
            <a:endParaRPr>
              <a:solidFill>
                <a:srgbClr val="000000"/>
              </a:solidFill>
            </a:endParaRPr>
          </a:p>
        </p:txBody>
      </p:sp>
      <p:graphicFrame>
        <p:nvGraphicFramePr>
          <p:cNvPr id="903" name="Google Shape;903;gce594ef92b_0_692"/>
          <p:cNvGraphicFramePr/>
          <p:nvPr/>
        </p:nvGraphicFramePr>
        <p:xfrm>
          <a:off x="3886200" y="1676400"/>
          <a:ext cx="3000000" cy="3000000"/>
        </p:xfrm>
        <a:graphic>
          <a:graphicData uri="http://schemas.openxmlformats.org/drawingml/2006/table">
            <a:tbl>
              <a:tblPr bandRow="1" firstRow="1">
                <a:noFill/>
                <a:tableStyleId>{F6E94975-41A5-46B2-A5A2-FE2478C09258}</a:tableStyleId>
              </a:tblPr>
              <a:tblGrid>
                <a:gridCol w="1181100"/>
                <a:gridCol w="1181100"/>
                <a:gridCol w="1181100"/>
                <a:gridCol w="1181100"/>
              </a:tblGrid>
              <a:tr h="863600">
                <a:tc>
                  <a:txBody>
                    <a:bodyPr/>
                    <a:lstStyle/>
                    <a:p>
                      <a:pPr indent="0" lvl="0" marL="0" marR="0" rtl="0" algn="ctr">
                        <a:spcBef>
                          <a:spcPts val="0"/>
                        </a:spcBef>
                        <a:spcAft>
                          <a:spcPts val="0"/>
                        </a:spcAft>
                        <a:buNone/>
                      </a:pPr>
                      <a:r>
                        <a:rPr b="1" lang="en-US" sz="1800">
                          <a:solidFill>
                            <a:srgbClr val="0000FF"/>
                          </a:solidFill>
                        </a:rPr>
                        <a:t>0.812</a:t>
                      </a:r>
                      <a:endParaRPr b="1" sz="18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800">
                          <a:solidFill>
                            <a:srgbClr val="0000FF"/>
                          </a:solidFill>
                        </a:rPr>
                        <a:t>0.868</a:t>
                      </a:r>
                      <a:endParaRPr b="1" sz="18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800">
                          <a:solidFill>
                            <a:srgbClr val="0000FF"/>
                          </a:solidFill>
                        </a:rPr>
                        <a:t>0.918</a:t>
                      </a:r>
                      <a:endParaRPr b="1" sz="18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800">
                          <a:solidFill>
                            <a:srgbClr val="0000FF"/>
                          </a:solidFill>
                        </a:rPr>
                        <a:t>+1</a:t>
                      </a:r>
                      <a:endParaRPr b="1" sz="18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863600">
                <a:tc>
                  <a:txBody>
                    <a:bodyPr/>
                    <a:lstStyle/>
                    <a:p>
                      <a:pPr indent="0" lvl="0" marL="0" marR="0" rtl="0" algn="ctr">
                        <a:spcBef>
                          <a:spcPts val="0"/>
                        </a:spcBef>
                        <a:spcAft>
                          <a:spcPts val="0"/>
                        </a:spcAft>
                        <a:buNone/>
                      </a:pPr>
                      <a:r>
                        <a:rPr b="1" lang="en-US" sz="1800">
                          <a:solidFill>
                            <a:srgbClr val="0000FF"/>
                          </a:solidFill>
                        </a:rPr>
                        <a:t>0.762</a:t>
                      </a:r>
                      <a:endParaRPr b="1" sz="18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b="1" sz="18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800">
                          <a:solidFill>
                            <a:srgbClr val="0000FF"/>
                          </a:solidFill>
                        </a:rPr>
                        <a:t>0.660</a:t>
                      </a:r>
                      <a:endParaRPr b="1" sz="18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FF"/>
                        </a:buClr>
                        <a:buSzPts val="1800"/>
                        <a:buFont typeface="Calibri"/>
                        <a:buNone/>
                      </a:pPr>
                      <a:r>
                        <a:rPr b="1" lang="en-US" sz="1800">
                          <a:solidFill>
                            <a:srgbClr val="0000FF"/>
                          </a:solidFill>
                        </a:rPr>
                        <a:t>-1</a:t>
                      </a:r>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863600">
                <a:tc>
                  <a:txBody>
                    <a:bodyPr/>
                    <a:lstStyle/>
                    <a:p>
                      <a:pPr indent="0" lvl="0" marL="0" marR="0" rtl="0" algn="ctr">
                        <a:spcBef>
                          <a:spcPts val="0"/>
                        </a:spcBef>
                        <a:spcAft>
                          <a:spcPts val="0"/>
                        </a:spcAft>
                        <a:buNone/>
                      </a:pPr>
                      <a:r>
                        <a:rPr b="1" lang="en-US" sz="1800">
                          <a:solidFill>
                            <a:srgbClr val="0000FF"/>
                          </a:solidFill>
                        </a:rPr>
                        <a:t>0.705</a:t>
                      </a:r>
                      <a:endParaRPr b="1" sz="18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800">
                          <a:solidFill>
                            <a:srgbClr val="0000FF"/>
                          </a:solidFill>
                        </a:rPr>
                        <a:t>0.655</a:t>
                      </a:r>
                      <a:endParaRPr b="1" sz="18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800">
                          <a:solidFill>
                            <a:srgbClr val="0000FF"/>
                          </a:solidFill>
                        </a:rPr>
                        <a:t>0.611</a:t>
                      </a:r>
                      <a:endParaRPr b="1" sz="18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800">
                          <a:solidFill>
                            <a:srgbClr val="0000FF"/>
                          </a:solidFill>
                        </a:rPr>
                        <a:t>0.388</a:t>
                      </a:r>
                      <a:endParaRPr b="1" sz="18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904" name="Google Shape;904;gce594ef92b_0_69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905" name="Google Shape;905;gce594ef92b_0_692"/>
          <p:cNvSpPr txBox="1"/>
          <p:nvPr/>
        </p:nvSpPr>
        <p:spPr>
          <a:xfrm>
            <a:off x="914400" y="5257800"/>
            <a:ext cx="57606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Given the rewards in all nonterminal state are  R(s) = - 0.04, </a:t>
            </a:r>
            <a:endParaRPr/>
          </a:p>
          <a:p>
            <a:pPr indent="0" lvl="0" marL="0" marR="0" rtl="0" algn="l">
              <a:spcBef>
                <a:spcPts val="0"/>
              </a:spcBef>
              <a:spcAft>
                <a:spcPts val="0"/>
              </a:spcAft>
              <a:buNone/>
            </a:pPr>
            <a:r>
              <a:rPr lang="en-US" sz="1800">
                <a:solidFill>
                  <a:srgbClr val="000000"/>
                </a:solidFill>
                <a:latin typeface="Calibri"/>
                <a:ea typeface="Calibri"/>
                <a:cs typeface="Calibri"/>
                <a:sym typeface="Calibri"/>
              </a:rPr>
              <a:t>Compute utilities using a future discount γ = 1 </a:t>
            </a:r>
            <a:endParaRPr/>
          </a:p>
          <a:p>
            <a:pPr indent="0" lvl="0" marL="0" marR="0" rtl="0" algn="l">
              <a:spcBef>
                <a:spcPts val="0"/>
              </a:spcBef>
              <a:spcAft>
                <a:spcPts val="0"/>
              </a:spcAft>
              <a:buNone/>
            </a:pPr>
            <a:r>
              <a:rPr lang="en-US" sz="1800">
                <a:solidFill>
                  <a:srgbClr val="000000"/>
                </a:solidFill>
                <a:latin typeface="Calibri"/>
                <a:ea typeface="Calibri"/>
                <a:cs typeface="Calibri"/>
                <a:sym typeface="Calibri"/>
              </a:rPr>
              <a:t>(we will see how these utilities are computed)</a:t>
            </a:r>
            <a:endParaRPr sz="1800">
              <a:solidFill>
                <a:srgbClr val="000000"/>
              </a:solidFill>
              <a:latin typeface="Calibri"/>
              <a:ea typeface="Calibri"/>
              <a:cs typeface="Calibri"/>
              <a:sym typeface="Calibri"/>
            </a:endParaRPr>
          </a:p>
        </p:txBody>
      </p:sp>
      <p:pic>
        <p:nvPicPr>
          <p:cNvPr id="906" name="Google Shape;906;gce594ef92b_0_692"/>
          <p:cNvPicPr preferRelativeResize="0"/>
          <p:nvPr/>
        </p:nvPicPr>
        <p:blipFill rotWithShape="1">
          <a:blip r:embed="rId3">
            <a:alphaModFix/>
          </a:blip>
          <a:srcRect b="0" l="0" r="0" t="0"/>
          <a:stretch/>
        </p:blipFill>
        <p:spPr>
          <a:xfrm>
            <a:off x="152400" y="2209800"/>
            <a:ext cx="3187699" cy="1810911"/>
          </a:xfrm>
          <a:prstGeom prst="rect">
            <a:avLst/>
          </a:prstGeom>
          <a:noFill/>
          <a:ln>
            <a:noFill/>
          </a:ln>
        </p:spPr>
      </p:pic>
      <p:sp>
        <p:nvSpPr>
          <p:cNvPr id="907" name="Google Shape;907;gce594ef92b_0_692"/>
          <p:cNvSpPr/>
          <p:nvPr/>
        </p:nvSpPr>
        <p:spPr>
          <a:xfrm>
            <a:off x="3429000" y="2895600"/>
            <a:ext cx="304800" cy="609600"/>
          </a:xfrm>
          <a:prstGeom prst="rightArrow">
            <a:avLst>
              <a:gd fmla="val 50000" name="adj1"/>
              <a:gd fmla="val 50000" name="adj2"/>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908" name="Google Shape;908;gce594ef92b_0_692"/>
          <p:cNvSpPr txBox="1"/>
          <p:nvPr/>
        </p:nvSpPr>
        <p:spPr>
          <a:xfrm>
            <a:off x="838200" y="4191000"/>
            <a:ext cx="1686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Rewards (given)</a:t>
            </a:r>
            <a:endParaRPr sz="1800">
              <a:solidFill>
                <a:srgbClr val="000000"/>
              </a:solidFill>
              <a:latin typeface="Calibri"/>
              <a:ea typeface="Calibri"/>
              <a:cs typeface="Calibri"/>
              <a:sym typeface="Calibri"/>
            </a:endParaRPr>
          </a:p>
        </p:txBody>
      </p:sp>
      <p:sp>
        <p:nvSpPr>
          <p:cNvPr id="909" name="Google Shape;909;gce594ef92b_0_692"/>
          <p:cNvSpPr txBox="1"/>
          <p:nvPr/>
        </p:nvSpPr>
        <p:spPr>
          <a:xfrm>
            <a:off x="5334000" y="4343400"/>
            <a:ext cx="2056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Utilities (computed)</a:t>
            </a:r>
            <a:endParaRPr sz="1800">
              <a:solidFill>
                <a:srgbClr val="000000"/>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gce594ef92b_0_7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0000"/>
              </a:buClr>
              <a:buSzPct val="122222"/>
              <a:buFont typeface="Calibri"/>
              <a:buNone/>
            </a:pPr>
            <a:r>
              <a:rPr b="1" lang="en-US">
                <a:solidFill>
                  <a:srgbClr val="000000"/>
                </a:solidFill>
              </a:rPr>
              <a:t>State Utility Value Iteration</a:t>
            </a:r>
            <a:br>
              <a:rPr b="1" lang="en-US">
                <a:solidFill>
                  <a:srgbClr val="000000"/>
                </a:solidFill>
              </a:rPr>
            </a:br>
            <a:r>
              <a:rPr lang="en-US" sz="3600">
                <a:solidFill>
                  <a:srgbClr val="000000"/>
                </a:solidFill>
              </a:rPr>
              <a:t>(improving </a:t>
            </a:r>
            <a:r>
              <a:rPr i="1" lang="en-US" sz="3600">
                <a:solidFill>
                  <a:srgbClr val="000000"/>
                </a:solidFill>
              </a:rPr>
              <a:t>U</a:t>
            </a:r>
            <a:r>
              <a:rPr lang="en-US" sz="3600">
                <a:solidFill>
                  <a:srgbClr val="000000"/>
                </a:solidFill>
              </a:rPr>
              <a:t>(</a:t>
            </a:r>
            <a:r>
              <a:rPr i="1" lang="en-US" sz="3600">
                <a:solidFill>
                  <a:srgbClr val="000000"/>
                </a:solidFill>
              </a:rPr>
              <a:t>s</a:t>
            </a:r>
            <a:r>
              <a:rPr lang="en-US" sz="3600">
                <a:solidFill>
                  <a:srgbClr val="000000"/>
                </a:solidFill>
              </a:rPr>
              <a:t>) every step)</a:t>
            </a:r>
            <a:endParaRPr sz="3600">
              <a:solidFill>
                <a:srgbClr val="000000"/>
              </a:solidFill>
            </a:endParaRPr>
          </a:p>
        </p:txBody>
      </p:sp>
      <p:sp>
        <p:nvSpPr>
          <p:cNvPr id="915" name="Google Shape;915;gce594ef92b_0_703"/>
          <p:cNvSpPr txBox="1"/>
          <p:nvPr>
            <p:ph idx="1" type="body"/>
          </p:nvPr>
        </p:nvSpPr>
        <p:spPr>
          <a:xfrm>
            <a:off x="304800" y="1570037"/>
            <a:ext cx="83820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rgbClr val="000000"/>
              </a:buClr>
              <a:buSzPts val="3200"/>
              <a:buChar char="•"/>
            </a:pPr>
            <a:r>
              <a:rPr i="1" lang="en-US">
                <a:solidFill>
                  <a:srgbClr val="000000"/>
                </a:solidFill>
              </a:rPr>
              <a:t>U</a:t>
            </a:r>
            <a:r>
              <a:rPr lang="en-US">
                <a:solidFill>
                  <a:srgbClr val="000000"/>
                </a:solidFill>
              </a:rPr>
              <a:t>(</a:t>
            </a:r>
            <a:r>
              <a:rPr i="1" lang="en-US">
                <a:solidFill>
                  <a:srgbClr val="000000"/>
                </a:solidFill>
              </a:rPr>
              <a:t>s</a:t>
            </a:r>
            <a:r>
              <a:rPr lang="en-US">
                <a:solidFill>
                  <a:srgbClr val="000000"/>
                </a:solidFill>
              </a:rPr>
              <a:t>): the expected sum of maximum rewards achievable starting from a particular state </a:t>
            </a:r>
            <a:r>
              <a:rPr i="1" lang="en-US">
                <a:solidFill>
                  <a:srgbClr val="000000"/>
                </a:solidFill>
              </a:rPr>
              <a:t>s</a:t>
            </a:r>
            <a:r>
              <a:rPr lang="en-US">
                <a:solidFill>
                  <a:srgbClr val="000000"/>
                </a:solidFill>
              </a:rPr>
              <a:t> </a:t>
            </a:r>
            <a:endParaRPr>
              <a:solidFill>
                <a:srgbClr val="000000"/>
              </a:solidFill>
            </a:endParaRPr>
          </a:p>
          <a:p>
            <a:pPr indent="-342900" lvl="0" marL="342900" rtl="0" algn="l">
              <a:spcBef>
                <a:spcPts val="640"/>
              </a:spcBef>
              <a:spcAft>
                <a:spcPts val="0"/>
              </a:spcAft>
              <a:buClr>
                <a:srgbClr val="000000"/>
              </a:buClr>
              <a:buSzPts val="3200"/>
              <a:buChar char="•"/>
            </a:pPr>
            <a:r>
              <a:rPr lang="en-US">
                <a:solidFill>
                  <a:srgbClr val="000000"/>
                </a:solidFill>
              </a:rPr>
              <a:t>Bellman equations:</a:t>
            </a:r>
            <a:endParaRPr/>
          </a:p>
          <a:p>
            <a:pPr indent="-285750" lvl="1" marL="742950" rtl="0" algn="l">
              <a:spcBef>
                <a:spcPts val="560"/>
              </a:spcBef>
              <a:spcAft>
                <a:spcPts val="0"/>
              </a:spcAft>
              <a:buClr>
                <a:srgbClr val="000000"/>
              </a:buClr>
              <a:buSzPts val="2800"/>
              <a:buChar char="–"/>
            </a:pPr>
            <a:r>
              <a:rPr lang="en-US">
                <a:solidFill>
                  <a:srgbClr val="000000"/>
                </a:solidFill>
              </a:rPr>
              <a:t>For n states, there are n equations must be solved </a:t>
            </a:r>
            <a:r>
              <a:rPr i="1" lang="en-US">
                <a:solidFill>
                  <a:srgbClr val="000000"/>
                </a:solidFill>
              </a:rPr>
              <a:t>simultaneously </a:t>
            </a:r>
            <a:endParaRPr/>
          </a:p>
          <a:p>
            <a:pPr indent="-139700" lvl="0" marL="342900" rtl="0" algn="l">
              <a:spcBef>
                <a:spcPts val="640"/>
              </a:spcBef>
              <a:spcAft>
                <a:spcPts val="0"/>
              </a:spcAft>
              <a:buClr>
                <a:schemeClr val="dk1"/>
              </a:buClr>
              <a:buSzPts val="3200"/>
              <a:buNone/>
            </a:pPr>
            <a:r>
              <a:t/>
            </a:r>
            <a:endParaRPr>
              <a:solidFill>
                <a:srgbClr val="000000"/>
              </a:solidFill>
            </a:endParaRPr>
          </a:p>
          <a:p>
            <a:pPr indent="-342900" lvl="0" marL="342900" rtl="0" algn="l">
              <a:spcBef>
                <a:spcPts val="640"/>
              </a:spcBef>
              <a:spcAft>
                <a:spcPts val="0"/>
              </a:spcAft>
              <a:buClr>
                <a:srgbClr val="000000"/>
              </a:buClr>
              <a:buSzPts val="3200"/>
              <a:buChar char="•"/>
            </a:pPr>
            <a:r>
              <a:rPr lang="en-US">
                <a:solidFill>
                  <a:srgbClr val="000000"/>
                </a:solidFill>
              </a:rPr>
              <a:t>Bellman iteration:</a:t>
            </a:r>
            <a:r>
              <a:rPr i="1" lang="en-US">
                <a:solidFill>
                  <a:srgbClr val="000000"/>
                </a:solidFill>
              </a:rPr>
              <a:t> </a:t>
            </a:r>
            <a:endParaRPr>
              <a:solidFill>
                <a:srgbClr val="000000"/>
              </a:solidFill>
            </a:endParaRPr>
          </a:p>
          <a:p>
            <a:pPr indent="-285750" lvl="1" marL="742950" rtl="0" algn="l">
              <a:spcBef>
                <a:spcPts val="560"/>
              </a:spcBef>
              <a:spcAft>
                <a:spcPts val="0"/>
              </a:spcAft>
              <a:buClr>
                <a:srgbClr val="000000"/>
              </a:buClr>
              <a:buSzPts val="2800"/>
              <a:buChar char="–"/>
            </a:pPr>
            <a:r>
              <a:rPr lang="en-US">
                <a:solidFill>
                  <a:srgbClr val="000000"/>
                </a:solidFill>
              </a:rPr>
              <a:t>Converge to </a:t>
            </a:r>
            <a:r>
              <a:rPr i="1" lang="en-US">
                <a:solidFill>
                  <a:srgbClr val="000000"/>
                </a:solidFill>
              </a:rPr>
              <a:t>U</a:t>
            </a:r>
            <a:r>
              <a:rPr lang="en-US">
                <a:solidFill>
                  <a:srgbClr val="000000"/>
                </a:solidFill>
              </a:rPr>
              <a:t>*(</a:t>
            </a:r>
            <a:r>
              <a:rPr i="1" lang="en-US">
                <a:solidFill>
                  <a:srgbClr val="000000"/>
                </a:solidFill>
              </a:rPr>
              <a:t>s</a:t>
            </a:r>
            <a:r>
              <a:rPr lang="en-US">
                <a:solidFill>
                  <a:srgbClr val="000000"/>
                </a:solidFill>
              </a:rPr>
              <a:t>) step by step </a:t>
            </a:r>
            <a:endParaRPr/>
          </a:p>
          <a:p>
            <a:pPr indent="-139700" lvl="0" marL="342900" rtl="0" algn="l">
              <a:spcBef>
                <a:spcPts val="640"/>
              </a:spcBef>
              <a:spcAft>
                <a:spcPts val="0"/>
              </a:spcAft>
              <a:buClr>
                <a:schemeClr val="dk1"/>
              </a:buClr>
              <a:buSzPts val="3200"/>
              <a:buNone/>
            </a:pPr>
            <a:r>
              <a:t/>
            </a:r>
            <a:endParaRPr>
              <a:solidFill>
                <a:srgbClr val="000000"/>
              </a:solidFill>
            </a:endParaRPr>
          </a:p>
        </p:txBody>
      </p:sp>
      <p:sp>
        <p:nvSpPr>
          <p:cNvPr id="916" name="Google Shape;916;gce594ef92b_0_70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pic>
        <p:nvPicPr>
          <p:cNvPr id="917" name="Google Shape;917;gce594ef92b_0_703"/>
          <p:cNvPicPr preferRelativeResize="0"/>
          <p:nvPr/>
        </p:nvPicPr>
        <p:blipFill rotWithShape="1">
          <a:blip r:embed="rId3">
            <a:alphaModFix/>
          </a:blip>
          <a:srcRect b="0" l="0" r="0" t="0"/>
          <a:stretch/>
        </p:blipFill>
        <p:spPr>
          <a:xfrm>
            <a:off x="2438400" y="5601516"/>
            <a:ext cx="4724400" cy="646884"/>
          </a:xfrm>
          <a:prstGeom prst="rect">
            <a:avLst/>
          </a:prstGeom>
          <a:solidFill>
            <a:srgbClr val="CCFFCC"/>
          </a:solidFill>
          <a:ln>
            <a:noFill/>
          </a:ln>
        </p:spPr>
      </p:pic>
      <p:pic>
        <p:nvPicPr>
          <p:cNvPr id="918" name="Google Shape;918;gce594ef92b_0_703"/>
          <p:cNvPicPr preferRelativeResize="0"/>
          <p:nvPr/>
        </p:nvPicPr>
        <p:blipFill rotWithShape="1">
          <a:blip r:embed="rId4">
            <a:alphaModFix/>
          </a:blip>
          <a:srcRect b="0" l="0" r="0" t="0"/>
          <a:stretch/>
        </p:blipFill>
        <p:spPr>
          <a:xfrm>
            <a:off x="3565525" y="3527900"/>
            <a:ext cx="4322922" cy="646875"/>
          </a:xfrm>
          <a:prstGeom prst="rect">
            <a:avLst/>
          </a:prstGeom>
          <a:solidFill>
            <a:srgbClr val="CCFFCC"/>
          </a:solidFill>
          <a:ln>
            <a:noFill/>
          </a:ln>
        </p:spPr>
      </p:pic>
      <p:sp>
        <p:nvSpPr>
          <p:cNvPr id="919" name="Google Shape;919;gce594ef92b_0_703"/>
          <p:cNvSpPr txBox="1"/>
          <p:nvPr/>
        </p:nvSpPr>
        <p:spPr>
          <a:xfrm>
            <a:off x="7858517" y="5601516"/>
            <a:ext cx="73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(17.6)</a:t>
            </a:r>
            <a:endParaRPr sz="1800">
              <a:solidFill>
                <a:schemeClr val="dk1"/>
              </a:solidFill>
              <a:latin typeface="Calibri"/>
              <a:ea typeface="Calibri"/>
              <a:cs typeface="Calibri"/>
              <a:sym typeface="Calibri"/>
            </a:endParaRPr>
          </a:p>
        </p:txBody>
      </p:sp>
      <p:sp>
        <p:nvSpPr>
          <p:cNvPr id="920" name="Google Shape;920;gce594ef92b_0_703"/>
          <p:cNvSpPr txBox="1"/>
          <p:nvPr/>
        </p:nvSpPr>
        <p:spPr>
          <a:xfrm>
            <a:off x="7162800" y="4302588"/>
            <a:ext cx="73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(17.5)</a:t>
            </a:r>
            <a:endParaRPr sz="1800">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gce594ef92b_0_7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lang="en-US">
                <a:solidFill>
                  <a:srgbClr val="000000"/>
                </a:solidFill>
              </a:rPr>
              <a:t>Bellman Iteration Example</a:t>
            </a:r>
            <a:endParaRPr>
              <a:solidFill>
                <a:srgbClr val="000000"/>
              </a:solidFill>
            </a:endParaRPr>
          </a:p>
        </p:txBody>
      </p:sp>
      <p:graphicFrame>
        <p:nvGraphicFramePr>
          <p:cNvPr id="926" name="Google Shape;926;gce594ef92b_0_713"/>
          <p:cNvGraphicFramePr/>
          <p:nvPr/>
        </p:nvGraphicFramePr>
        <p:xfrm>
          <a:off x="685800" y="2351782"/>
          <a:ext cx="3000000" cy="3000000"/>
        </p:xfrm>
        <a:graphic>
          <a:graphicData uri="http://schemas.openxmlformats.org/drawingml/2006/table">
            <a:tbl>
              <a:tblPr bandRow="1" firstRow="1">
                <a:noFill/>
                <a:tableStyleId>{F6E94975-41A5-46B2-A5A2-FE2478C09258}</a:tableStyleId>
              </a:tblPr>
              <a:tblGrid>
                <a:gridCol w="571500"/>
                <a:gridCol w="571500"/>
                <a:gridCol w="571500"/>
                <a:gridCol w="571500"/>
              </a:tblGrid>
              <a:tr h="355600">
                <a:tc>
                  <a:txBody>
                    <a:bodyPr/>
                    <a:lstStyle/>
                    <a:p>
                      <a:pPr indent="0" lvl="0" marL="0" marR="0" rtl="0" algn="ctr">
                        <a:lnSpc>
                          <a:spcPct val="100000"/>
                        </a:lnSpc>
                        <a:spcBef>
                          <a:spcPts val="0"/>
                        </a:spcBef>
                        <a:spcAft>
                          <a:spcPts val="0"/>
                        </a:spcAft>
                        <a:buClr>
                          <a:srgbClr val="0000FF"/>
                        </a:buClr>
                        <a:buSzPts val="1400"/>
                        <a:buFont typeface="Calibri"/>
                        <a:buNone/>
                      </a:pPr>
                      <a:r>
                        <a:rPr b="0" lang="en-US" sz="1400">
                          <a:solidFill>
                            <a:srgbClr val="0000FF"/>
                          </a:solidFill>
                        </a:rPr>
                        <a:t>-0.04</a:t>
                      </a:r>
                      <a:endParaRPr b="0" sz="14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FF"/>
                        </a:buClr>
                        <a:buSzPts val="1400"/>
                        <a:buFont typeface="Calibri"/>
                        <a:buNone/>
                      </a:pPr>
                      <a:r>
                        <a:rPr b="0" lang="en-US" sz="1400">
                          <a:solidFill>
                            <a:srgbClr val="0000FF"/>
                          </a:solidFill>
                        </a:rPr>
                        <a:t>-0.04</a:t>
                      </a:r>
                      <a:endParaRPr b="0" sz="14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FF"/>
                        </a:buClr>
                        <a:buSzPts val="1400"/>
                        <a:buFont typeface="Calibri"/>
                        <a:buNone/>
                      </a:pPr>
                      <a:r>
                        <a:rPr b="0" lang="en-US" sz="1400">
                          <a:solidFill>
                            <a:srgbClr val="0000FF"/>
                          </a:solidFill>
                        </a:rPr>
                        <a:t>-0.04</a:t>
                      </a:r>
                      <a:endParaRPr b="0" sz="14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a:solidFill>
                            <a:srgbClr val="0000FF"/>
                          </a:solidFill>
                        </a:rPr>
                        <a:t>+1</a:t>
                      </a:r>
                      <a:endParaRPr sz="14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D5B5"/>
                    </a:solidFill>
                  </a:tcPr>
                </a:tc>
              </a:tr>
              <a:tr h="355600">
                <a:tc>
                  <a:txBody>
                    <a:bodyPr/>
                    <a:lstStyle/>
                    <a:p>
                      <a:pPr indent="0" lvl="0" marL="0" marR="0" rtl="0" algn="ctr">
                        <a:lnSpc>
                          <a:spcPct val="100000"/>
                        </a:lnSpc>
                        <a:spcBef>
                          <a:spcPts val="0"/>
                        </a:spcBef>
                        <a:spcAft>
                          <a:spcPts val="0"/>
                        </a:spcAft>
                        <a:buClr>
                          <a:srgbClr val="0000FF"/>
                        </a:buClr>
                        <a:buSzPts val="1400"/>
                        <a:buFont typeface="Calibri"/>
                        <a:buNone/>
                      </a:pPr>
                      <a:r>
                        <a:rPr lang="en-US" sz="1400">
                          <a:solidFill>
                            <a:srgbClr val="0000FF"/>
                          </a:solidFill>
                        </a:rPr>
                        <a:t>-0.04</a:t>
                      </a:r>
                      <a:endParaRPr sz="14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sz="14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3A2C7"/>
                    </a:solidFill>
                  </a:tcPr>
                </a:tc>
                <a:tc>
                  <a:txBody>
                    <a:bodyPr/>
                    <a:lstStyle/>
                    <a:p>
                      <a:pPr indent="0" lvl="0" marL="0" marR="0" rtl="0" algn="ctr">
                        <a:lnSpc>
                          <a:spcPct val="100000"/>
                        </a:lnSpc>
                        <a:spcBef>
                          <a:spcPts val="0"/>
                        </a:spcBef>
                        <a:spcAft>
                          <a:spcPts val="0"/>
                        </a:spcAft>
                        <a:buClr>
                          <a:srgbClr val="0000FF"/>
                        </a:buClr>
                        <a:buSzPts val="1400"/>
                        <a:buFont typeface="Calibri"/>
                        <a:buNone/>
                      </a:pPr>
                      <a:r>
                        <a:rPr lang="en-US" sz="1400">
                          <a:solidFill>
                            <a:srgbClr val="0000FF"/>
                          </a:solidFill>
                        </a:rPr>
                        <a:t>-0.04</a:t>
                      </a:r>
                      <a:endParaRPr sz="14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FF"/>
                        </a:buClr>
                        <a:buSzPts val="1400"/>
                        <a:buFont typeface="Calibri"/>
                        <a:buNone/>
                      </a:pPr>
                      <a:r>
                        <a:rPr b="1" lang="en-US" sz="1400">
                          <a:solidFill>
                            <a:srgbClr val="0000FF"/>
                          </a:solidFill>
                        </a:rPr>
                        <a:t>-1</a:t>
                      </a:r>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D5B5"/>
                    </a:solidFill>
                  </a:tcPr>
                </a:tc>
              </a:tr>
              <a:tr h="355600">
                <a:tc>
                  <a:txBody>
                    <a:bodyPr/>
                    <a:lstStyle/>
                    <a:p>
                      <a:pPr indent="0" lvl="0" marL="0" marR="0" rtl="0" algn="ctr">
                        <a:spcBef>
                          <a:spcPts val="0"/>
                        </a:spcBef>
                        <a:spcAft>
                          <a:spcPts val="0"/>
                        </a:spcAft>
                        <a:buNone/>
                      </a:pPr>
                      <a:r>
                        <a:rPr lang="en-US" sz="1400">
                          <a:solidFill>
                            <a:srgbClr val="0000FF"/>
                          </a:solidFill>
                        </a:rPr>
                        <a:t>-0.04</a:t>
                      </a:r>
                      <a:endParaRPr sz="14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a:solidFill>
                            <a:srgbClr val="0000FF"/>
                          </a:solidFill>
                        </a:rPr>
                        <a:t>-0.04</a:t>
                      </a:r>
                      <a:endParaRPr sz="14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FF"/>
                        </a:buClr>
                        <a:buSzPts val="1400"/>
                        <a:buFont typeface="Calibri"/>
                        <a:buNone/>
                      </a:pPr>
                      <a:r>
                        <a:rPr lang="en-US" sz="1400">
                          <a:solidFill>
                            <a:srgbClr val="0000FF"/>
                          </a:solidFill>
                        </a:rPr>
                        <a:t>-0.04</a:t>
                      </a:r>
                      <a:endParaRPr sz="14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a:solidFill>
                            <a:srgbClr val="0000FF"/>
                          </a:solidFill>
                        </a:rPr>
                        <a:t>-0.04</a:t>
                      </a:r>
                      <a:endParaRPr sz="14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927" name="Google Shape;927;gce594ef92b_0_71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28" name="Google Shape;928;gce594ef92b_0_713"/>
          <p:cNvSpPr txBox="1"/>
          <p:nvPr/>
        </p:nvSpPr>
        <p:spPr>
          <a:xfrm>
            <a:off x="1066800" y="1894582"/>
            <a:ext cx="1353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Reward </a:t>
            </a:r>
            <a:r>
              <a:rPr i="1" lang="en-US" sz="1800">
                <a:solidFill>
                  <a:schemeClr val="dk1"/>
                </a:solidFill>
                <a:latin typeface="Calibri"/>
                <a:ea typeface="Calibri"/>
                <a:cs typeface="Calibri"/>
                <a:sym typeface="Calibri"/>
              </a:rPr>
              <a:t>R(s)</a:t>
            </a:r>
            <a:endParaRPr i="1" sz="1800">
              <a:solidFill>
                <a:schemeClr val="dk1"/>
              </a:solidFill>
              <a:latin typeface="Calibri"/>
              <a:ea typeface="Calibri"/>
              <a:cs typeface="Calibri"/>
              <a:sym typeface="Calibri"/>
            </a:endParaRPr>
          </a:p>
        </p:txBody>
      </p:sp>
      <p:graphicFrame>
        <p:nvGraphicFramePr>
          <p:cNvPr id="929" name="Google Shape;929;gce594ef92b_0_713"/>
          <p:cNvGraphicFramePr/>
          <p:nvPr/>
        </p:nvGraphicFramePr>
        <p:xfrm>
          <a:off x="4953000" y="1905000"/>
          <a:ext cx="3000000" cy="3000000"/>
        </p:xfrm>
        <a:graphic>
          <a:graphicData uri="http://schemas.openxmlformats.org/drawingml/2006/table">
            <a:tbl>
              <a:tblPr bandRow="1" firstRow="1">
                <a:noFill/>
                <a:tableStyleId>{F6E94975-41A5-46B2-A5A2-FE2478C09258}</a:tableStyleId>
              </a:tblPr>
              <a:tblGrid>
                <a:gridCol w="552450"/>
                <a:gridCol w="552450"/>
                <a:gridCol w="552450"/>
                <a:gridCol w="552450"/>
              </a:tblGrid>
              <a:tr h="381000">
                <a:tc>
                  <a:txBody>
                    <a:bodyPr/>
                    <a:lstStyle/>
                    <a:p>
                      <a:pPr indent="0" lvl="0" marL="0" marR="0" rtl="0" algn="ctr">
                        <a:lnSpc>
                          <a:spcPct val="100000"/>
                        </a:lnSpc>
                        <a:spcBef>
                          <a:spcPts val="0"/>
                        </a:spcBef>
                        <a:spcAft>
                          <a:spcPts val="0"/>
                        </a:spcAft>
                        <a:buClr>
                          <a:srgbClr val="0000FF"/>
                        </a:buClr>
                        <a:buSzPts val="1600"/>
                        <a:buFont typeface="Calibri"/>
                        <a:buNone/>
                      </a:pPr>
                      <a:r>
                        <a:rPr b="0" lang="en-US" sz="1600">
                          <a:solidFill>
                            <a:srgbClr val="0000FF"/>
                          </a:solidFill>
                        </a:rPr>
                        <a:t>0.0</a:t>
                      </a:r>
                      <a:endParaRPr b="0" sz="16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FF"/>
                        </a:buClr>
                        <a:buSzPts val="1600"/>
                        <a:buFont typeface="Calibri"/>
                        <a:buNone/>
                      </a:pPr>
                      <a:r>
                        <a:rPr b="0" lang="en-US" sz="1600">
                          <a:solidFill>
                            <a:srgbClr val="0000FF"/>
                          </a:solidFill>
                        </a:rPr>
                        <a:t>0.0</a:t>
                      </a:r>
                      <a:endParaRPr b="0" sz="16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FF"/>
                        </a:buClr>
                        <a:buSzPts val="1600"/>
                        <a:buFont typeface="Calibri"/>
                        <a:buNone/>
                      </a:pPr>
                      <a:r>
                        <a:rPr b="0" lang="en-US" sz="1600">
                          <a:solidFill>
                            <a:srgbClr val="0000FF"/>
                          </a:solidFill>
                        </a:rPr>
                        <a:t>0.0</a:t>
                      </a:r>
                      <a:endParaRPr b="0" sz="16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600">
                          <a:solidFill>
                            <a:srgbClr val="0000FF"/>
                          </a:solidFill>
                        </a:rPr>
                        <a:t>0.0</a:t>
                      </a:r>
                      <a:endParaRPr sz="16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BD4B4"/>
                    </a:solidFill>
                  </a:tcPr>
                </a:tc>
              </a:tr>
              <a:tr h="381000">
                <a:tc>
                  <a:txBody>
                    <a:bodyPr/>
                    <a:lstStyle/>
                    <a:p>
                      <a:pPr indent="0" lvl="0" marL="0" marR="0" rtl="0" algn="ctr">
                        <a:lnSpc>
                          <a:spcPct val="100000"/>
                        </a:lnSpc>
                        <a:spcBef>
                          <a:spcPts val="0"/>
                        </a:spcBef>
                        <a:spcAft>
                          <a:spcPts val="0"/>
                        </a:spcAft>
                        <a:buClr>
                          <a:srgbClr val="0000FF"/>
                        </a:buClr>
                        <a:buSzPts val="1600"/>
                        <a:buFont typeface="Calibri"/>
                        <a:buNone/>
                      </a:pPr>
                      <a:r>
                        <a:rPr b="0" lang="en-US" sz="1600">
                          <a:solidFill>
                            <a:srgbClr val="0000FF"/>
                          </a:solidFill>
                        </a:rPr>
                        <a:t>0.0</a:t>
                      </a:r>
                      <a:endParaRPr sz="16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sz="16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2A0C7"/>
                    </a:solidFill>
                  </a:tcPr>
                </a:tc>
                <a:tc>
                  <a:txBody>
                    <a:bodyPr/>
                    <a:lstStyle/>
                    <a:p>
                      <a:pPr indent="0" lvl="0" marL="0" marR="0" rtl="0" algn="ctr">
                        <a:lnSpc>
                          <a:spcPct val="100000"/>
                        </a:lnSpc>
                        <a:spcBef>
                          <a:spcPts val="0"/>
                        </a:spcBef>
                        <a:spcAft>
                          <a:spcPts val="0"/>
                        </a:spcAft>
                        <a:buClr>
                          <a:srgbClr val="0000FF"/>
                        </a:buClr>
                        <a:buSzPts val="1600"/>
                        <a:buFont typeface="Calibri"/>
                        <a:buNone/>
                      </a:pPr>
                      <a:r>
                        <a:rPr b="0" lang="en-US" sz="1600">
                          <a:solidFill>
                            <a:srgbClr val="0000FF"/>
                          </a:solidFill>
                        </a:rPr>
                        <a:t>0.0</a:t>
                      </a:r>
                      <a:endParaRPr sz="16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FF"/>
                        </a:buClr>
                        <a:buSzPts val="1600"/>
                        <a:buFont typeface="Calibri"/>
                        <a:buNone/>
                      </a:pPr>
                      <a:r>
                        <a:rPr b="0" lang="en-US" sz="1600">
                          <a:solidFill>
                            <a:srgbClr val="0000FF"/>
                          </a:solidFill>
                        </a:rPr>
                        <a:t>0.0</a:t>
                      </a:r>
                      <a:endParaRPr b="1" sz="16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D5B5"/>
                    </a:solidFill>
                  </a:tcPr>
                </a:tc>
              </a:tr>
              <a:tr h="381000">
                <a:tc>
                  <a:txBody>
                    <a:bodyPr/>
                    <a:lstStyle/>
                    <a:p>
                      <a:pPr indent="0" lvl="0" marL="0" marR="0" rtl="0" algn="ctr">
                        <a:spcBef>
                          <a:spcPts val="0"/>
                        </a:spcBef>
                        <a:spcAft>
                          <a:spcPts val="0"/>
                        </a:spcAft>
                        <a:buNone/>
                      </a:pPr>
                      <a:r>
                        <a:rPr b="0" lang="en-US" sz="1600">
                          <a:solidFill>
                            <a:srgbClr val="0000FF"/>
                          </a:solidFill>
                        </a:rPr>
                        <a:t>0.0</a:t>
                      </a:r>
                      <a:endParaRPr sz="16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600">
                          <a:solidFill>
                            <a:srgbClr val="0000FF"/>
                          </a:solidFill>
                        </a:rPr>
                        <a:t>0.0</a:t>
                      </a:r>
                      <a:endParaRPr sz="16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FF"/>
                        </a:buClr>
                        <a:buSzPts val="1600"/>
                        <a:buFont typeface="Calibri"/>
                        <a:buNone/>
                      </a:pPr>
                      <a:r>
                        <a:rPr b="0" lang="en-US" sz="1600">
                          <a:solidFill>
                            <a:srgbClr val="0000FF"/>
                          </a:solidFill>
                        </a:rPr>
                        <a:t>0.0</a:t>
                      </a:r>
                      <a:endParaRPr sz="16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600">
                          <a:solidFill>
                            <a:srgbClr val="0000FF"/>
                          </a:solidFill>
                        </a:rPr>
                        <a:t>0.0</a:t>
                      </a:r>
                      <a:endParaRPr sz="16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930" name="Google Shape;930;gce594ef92b_0_713"/>
          <p:cNvSpPr txBox="1"/>
          <p:nvPr/>
        </p:nvSpPr>
        <p:spPr>
          <a:xfrm>
            <a:off x="5055598" y="1447800"/>
            <a:ext cx="1878600" cy="369300"/>
          </a:xfrm>
          <a:prstGeom prst="rect">
            <a:avLst/>
          </a:prstGeom>
          <a:solidFill>
            <a:srgbClr val="CCFFC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latin typeface="Calibri"/>
                <a:ea typeface="Calibri"/>
                <a:cs typeface="Calibri"/>
                <a:sym typeface="Calibri"/>
              </a:rPr>
              <a:t>The Initial Utilities</a:t>
            </a:r>
            <a:endParaRPr sz="1800">
              <a:latin typeface="Calibri"/>
              <a:ea typeface="Calibri"/>
              <a:cs typeface="Calibri"/>
              <a:sym typeface="Calibri"/>
            </a:endParaRPr>
          </a:p>
        </p:txBody>
      </p:sp>
      <p:pic>
        <p:nvPicPr>
          <p:cNvPr id="931" name="Google Shape;931;gce594ef92b_0_713"/>
          <p:cNvPicPr preferRelativeResize="0"/>
          <p:nvPr/>
        </p:nvPicPr>
        <p:blipFill rotWithShape="1">
          <a:blip r:embed="rId3">
            <a:alphaModFix/>
          </a:blip>
          <a:srcRect b="0" l="0" r="0" t="0"/>
          <a:stretch/>
        </p:blipFill>
        <p:spPr>
          <a:xfrm>
            <a:off x="3857625" y="3481388"/>
            <a:ext cx="4629149" cy="693737"/>
          </a:xfrm>
          <a:prstGeom prst="rect">
            <a:avLst/>
          </a:prstGeom>
          <a:solidFill>
            <a:srgbClr val="CCFFCC"/>
          </a:solidFill>
          <a:ln>
            <a:noFill/>
          </a:ln>
        </p:spPr>
      </p:pic>
      <p:sp>
        <p:nvSpPr>
          <p:cNvPr id="932" name="Google Shape;932;gce594ef92b_0_713"/>
          <p:cNvSpPr/>
          <p:nvPr/>
        </p:nvSpPr>
        <p:spPr>
          <a:xfrm>
            <a:off x="5867400" y="3124200"/>
            <a:ext cx="457200" cy="304800"/>
          </a:xfrm>
          <a:prstGeom prst="downArrow">
            <a:avLst>
              <a:gd fmla="val 50000" name="adj1"/>
              <a:gd fmla="val 50000" name="adj2"/>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3" name="Google Shape;933;gce594ef92b_0_713"/>
          <p:cNvSpPr/>
          <p:nvPr/>
        </p:nvSpPr>
        <p:spPr>
          <a:xfrm>
            <a:off x="5867400" y="4267200"/>
            <a:ext cx="457200" cy="381000"/>
          </a:xfrm>
          <a:prstGeom prst="downArrow">
            <a:avLst>
              <a:gd fmla="val 50000" name="adj1"/>
              <a:gd fmla="val 50000" name="adj2"/>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934" name="Google Shape;934;gce594ef92b_0_713"/>
          <p:cNvGraphicFramePr/>
          <p:nvPr/>
        </p:nvGraphicFramePr>
        <p:xfrm>
          <a:off x="4876800" y="4724400"/>
          <a:ext cx="3000000" cy="3000000"/>
        </p:xfrm>
        <a:graphic>
          <a:graphicData uri="http://schemas.openxmlformats.org/drawingml/2006/table">
            <a:tbl>
              <a:tblPr bandRow="1" firstRow="1">
                <a:noFill/>
                <a:tableStyleId>{F6E94975-41A5-46B2-A5A2-FE2478C09258}</a:tableStyleId>
              </a:tblPr>
              <a:tblGrid>
                <a:gridCol w="628650"/>
                <a:gridCol w="628650"/>
                <a:gridCol w="628650"/>
                <a:gridCol w="628650"/>
              </a:tblGrid>
              <a:tr h="355600">
                <a:tc>
                  <a:txBody>
                    <a:bodyPr/>
                    <a:lstStyle/>
                    <a:p>
                      <a:pPr indent="0" lvl="0" marL="0" marR="0" rtl="0" algn="ctr">
                        <a:spcBef>
                          <a:spcPts val="0"/>
                        </a:spcBef>
                        <a:spcAft>
                          <a:spcPts val="0"/>
                        </a:spcAft>
                        <a:buNone/>
                      </a:pPr>
                      <a:r>
                        <a:rPr b="0" lang="en-US" sz="1400">
                          <a:solidFill>
                            <a:srgbClr val="0000FF"/>
                          </a:solidFill>
                        </a:rPr>
                        <a:t>0.812</a:t>
                      </a:r>
                      <a:endParaRPr b="0" sz="14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400">
                          <a:solidFill>
                            <a:srgbClr val="0000FF"/>
                          </a:solidFill>
                        </a:rPr>
                        <a:t>0.868</a:t>
                      </a:r>
                      <a:endParaRPr b="0" sz="14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400">
                          <a:solidFill>
                            <a:srgbClr val="0000FF"/>
                          </a:solidFill>
                        </a:rPr>
                        <a:t>0.918</a:t>
                      </a:r>
                      <a:endParaRPr b="0" sz="14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400">
                          <a:solidFill>
                            <a:srgbClr val="0000FF"/>
                          </a:solidFill>
                        </a:rPr>
                        <a:t>+1</a:t>
                      </a:r>
                      <a:endParaRPr b="0" sz="14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D5B5"/>
                    </a:solidFill>
                  </a:tcPr>
                </a:tc>
              </a:tr>
              <a:tr h="355600">
                <a:tc>
                  <a:txBody>
                    <a:bodyPr/>
                    <a:lstStyle/>
                    <a:p>
                      <a:pPr indent="0" lvl="0" marL="0" marR="0" rtl="0" algn="ctr">
                        <a:spcBef>
                          <a:spcPts val="0"/>
                        </a:spcBef>
                        <a:spcAft>
                          <a:spcPts val="0"/>
                        </a:spcAft>
                        <a:buNone/>
                      </a:pPr>
                      <a:r>
                        <a:rPr b="0" lang="en-US" sz="1400">
                          <a:solidFill>
                            <a:srgbClr val="0000FF"/>
                          </a:solidFill>
                        </a:rPr>
                        <a:t>0.762</a:t>
                      </a:r>
                      <a:endParaRPr b="0" sz="14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b="0" sz="14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3A2C7"/>
                    </a:solidFill>
                  </a:tcPr>
                </a:tc>
                <a:tc>
                  <a:txBody>
                    <a:bodyPr/>
                    <a:lstStyle/>
                    <a:p>
                      <a:pPr indent="0" lvl="0" marL="0" marR="0" rtl="0" algn="ctr">
                        <a:spcBef>
                          <a:spcPts val="0"/>
                        </a:spcBef>
                        <a:spcAft>
                          <a:spcPts val="0"/>
                        </a:spcAft>
                        <a:buNone/>
                      </a:pPr>
                      <a:r>
                        <a:rPr b="0" lang="en-US" sz="1400">
                          <a:solidFill>
                            <a:srgbClr val="0000FF"/>
                          </a:solidFill>
                        </a:rPr>
                        <a:t>0.660</a:t>
                      </a:r>
                      <a:endParaRPr b="0" sz="14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FF"/>
                        </a:buClr>
                        <a:buSzPts val="1400"/>
                        <a:buFont typeface="Calibri"/>
                        <a:buNone/>
                      </a:pPr>
                      <a:r>
                        <a:rPr b="0" lang="en-US" sz="1400">
                          <a:solidFill>
                            <a:srgbClr val="0000FF"/>
                          </a:solidFill>
                        </a:rPr>
                        <a:t>-1</a:t>
                      </a:r>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D5B5"/>
                    </a:solidFill>
                  </a:tcPr>
                </a:tc>
              </a:tr>
              <a:tr h="355600">
                <a:tc>
                  <a:txBody>
                    <a:bodyPr/>
                    <a:lstStyle/>
                    <a:p>
                      <a:pPr indent="0" lvl="0" marL="0" marR="0" rtl="0" algn="ctr">
                        <a:spcBef>
                          <a:spcPts val="0"/>
                        </a:spcBef>
                        <a:spcAft>
                          <a:spcPts val="0"/>
                        </a:spcAft>
                        <a:buNone/>
                      </a:pPr>
                      <a:r>
                        <a:rPr b="0" lang="en-US" sz="1400">
                          <a:solidFill>
                            <a:srgbClr val="0000FF"/>
                          </a:solidFill>
                        </a:rPr>
                        <a:t>0.705</a:t>
                      </a:r>
                      <a:endParaRPr b="0" sz="14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400">
                          <a:solidFill>
                            <a:srgbClr val="0000FF"/>
                          </a:solidFill>
                        </a:rPr>
                        <a:t>0.655</a:t>
                      </a:r>
                      <a:endParaRPr b="0" sz="14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400">
                          <a:solidFill>
                            <a:srgbClr val="0000FF"/>
                          </a:solidFill>
                        </a:rPr>
                        <a:t>0.611</a:t>
                      </a:r>
                      <a:endParaRPr b="0" sz="14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400">
                          <a:solidFill>
                            <a:srgbClr val="0000FF"/>
                          </a:solidFill>
                        </a:rPr>
                        <a:t>0.388</a:t>
                      </a:r>
                      <a:endParaRPr b="0" sz="14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935" name="Google Shape;935;gce594ef92b_0_713"/>
          <p:cNvSpPr/>
          <p:nvPr/>
        </p:nvSpPr>
        <p:spPr>
          <a:xfrm>
            <a:off x="609600" y="3723382"/>
            <a:ext cx="2590800" cy="107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Transaction probability </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T(s, a, s’) = 0.8 for intended, 0.2 for sideways</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Discount Gamma      = 1.0</a:t>
            </a:r>
            <a:endParaRPr sz="1600">
              <a:solidFill>
                <a:schemeClr val="dk1"/>
              </a:solidFill>
              <a:latin typeface="Calibri"/>
              <a:ea typeface="Calibri"/>
              <a:cs typeface="Calibri"/>
              <a:sym typeface="Calibri"/>
            </a:endParaRPr>
          </a:p>
        </p:txBody>
      </p:sp>
      <p:pic>
        <p:nvPicPr>
          <p:cNvPr id="936" name="Google Shape;936;gce594ef92b_0_713"/>
          <p:cNvPicPr preferRelativeResize="0"/>
          <p:nvPr/>
        </p:nvPicPr>
        <p:blipFill rotWithShape="1">
          <a:blip r:embed="rId4">
            <a:alphaModFix/>
          </a:blip>
          <a:srcRect b="0" l="0" r="0" t="0"/>
          <a:stretch/>
        </p:blipFill>
        <p:spPr>
          <a:xfrm>
            <a:off x="2133600" y="4459982"/>
            <a:ext cx="228600" cy="330200"/>
          </a:xfrm>
          <a:prstGeom prst="rect">
            <a:avLst/>
          </a:prstGeom>
          <a:solidFill>
            <a:srgbClr val="FFFFFF"/>
          </a:solidFill>
          <a:ln>
            <a:noFill/>
          </a:ln>
        </p:spPr>
      </p:pic>
      <p:cxnSp>
        <p:nvCxnSpPr>
          <p:cNvPr id="937" name="Google Shape;937;gce594ef92b_0_713"/>
          <p:cNvCxnSpPr/>
          <p:nvPr/>
        </p:nvCxnSpPr>
        <p:spPr>
          <a:xfrm>
            <a:off x="3048000" y="3276600"/>
            <a:ext cx="685800" cy="3810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sp>
        <p:nvSpPr>
          <p:cNvPr id="938" name="Google Shape;938;gce594ef92b_0_713"/>
          <p:cNvSpPr txBox="1"/>
          <p:nvPr/>
        </p:nvSpPr>
        <p:spPr>
          <a:xfrm>
            <a:off x="4933959" y="5943600"/>
            <a:ext cx="2377500" cy="369300"/>
          </a:xfrm>
          <a:prstGeom prst="rect">
            <a:avLst/>
          </a:prstGeom>
          <a:solidFill>
            <a:srgbClr val="CCFFC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The Finial Utility Values</a:t>
            </a:r>
            <a:endParaRPr sz="1800">
              <a:solidFill>
                <a:srgbClr val="000000"/>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gce594ef92b_0_7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lang="en-US">
                <a:solidFill>
                  <a:srgbClr val="000000"/>
                </a:solidFill>
              </a:rPr>
              <a:t>Utility Value Iteration for POMDP</a:t>
            </a:r>
            <a:endParaRPr>
              <a:solidFill>
                <a:srgbClr val="000000"/>
              </a:solidFill>
            </a:endParaRPr>
          </a:p>
        </p:txBody>
      </p:sp>
      <p:sp>
        <p:nvSpPr>
          <p:cNvPr id="944" name="Google Shape;944;gce594ef92b_0_730"/>
          <p:cNvSpPr txBox="1"/>
          <p:nvPr>
            <p:ph idx="1" type="body"/>
          </p:nvPr>
        </p:nvSpPr>
        <p:spPr>
          <a:xfrm>
            <a:off x="533400" y="15240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00"/>
              </a:buClr>
              <a:buSzPts val="3200"/>
              <a:buChar char="•"/>
            </a:pPr>
            <a:r>
              <a:rPr lang="en-US">
                <a:solidFill>
                  <a:srgbClr val="000000"/>
                </a:solidFill>
              </a:rPr>
              <a:t>In MDP, utility value iteration, when sensors are certain, we know the next state </a:t>
            </a:r>
            <a:r>
              <a:rPr i="1" lang="en-US">
                <a:solidFill>
                  <a:srgbClr val="000000"/>
                </a:solidFill>
              </a:rPr>
              <a:t>s’</a:t>
            </a:r>
            <a:endParaRPr/>
          </a:p>
          <a:p>
            <a:pPr indent="0" lvl="0" marL="0" rtl="0" algn="l">
              <a:spcBef>
                <a:spcPts val="640"/>
              </a:spcBef>
              <a:spcAft>
                <a:spcPts val="0"/>
              </a:spcAft>
              <a:buClr>
                <a:schemeClr val="dk1"/>
              </a:buClr>
              <a:buSzPts val="3200"/>
              <a:buNone/>
            </a:pPr>
            <a:r>
              <a:t/>
            </a:r>
            <a:endParaRPr>
              <a:solidFill>
                <a:srgbClr val="000000"/>
              </a:solidFill>
            </a:endParaRPr>
          </a:p>
          <a:p>
            <a:pPr indent="-342900" lvl="0" marL="342900" rtl="0" algn="l">
              <a:spcBef>
                <a:spcPts val="640"/>
              </a:spcBef>
              <a:spcAft>
                <a:spcPts val="0"/>
              </a:spcAft>
              <a:buClr>
                <a:srgbClr val="000000"/>
              </a:buClr>
              <a:buSzPts val="3200"/>
              <a:buChar char="•"/>
            </a:pPr>
            <a:r>
              <a:rPr lang="en-US">
                <a:solidFill>
                  <a:srgbClr val="000000"/>
                </a:solidFill>
              </a:rPr>
              <a:t>In POMDP, where sensors are uncertain, we must average over all possible evidences for the next state </a:t>
            </a:r>
            <a:r>
              <a:rPr i="1" lang="en-US">
                <a:solidFill>
                  <a:srgbClr val="000000"/>
                </a:solidFill>
              </a:rPr>
              <a:t>s’</a:t>
            </a:r>
            <a:r>
              <a:rPr lang="en-US">
                <a:solidFill>
                  <a:srgbClr val="000000"/>
                </a:solidFill>
              </a:rPr>
              <a:t> (see the last term below):</a:t>
            </a:r>
            <a:endParaRPr/>
          </a:p>
          <a:p>
            <a:pPr indent="0" lvl="0" marL="0" rtl="0" algn="l">
              <a:spcBef>
                <a:spcPts val="640"/>
              </a:spcBef>
              <a:spcAft>
                <a:spcPts val="0"/>
              </a:spcAft>
              <a:buClr>
                <a:schemeClr val="dk1"/>
              </a:buClr>
              <a:buSzPts val="3200"/>
              <a:buNone/>
            </a:pPr>
            <a:r>
              <a:t/>
            </a:r>
            <a:endParaRPr>
              <a:solidFill>
                <a:srgbClr val="000000"/>
              </a:solidFill>
            </a:endParaRPr>
          </a:p>
        </p:txBody>
      </p:sp>
      <p:sp>
        <p:nvSpPr>
          <p:cNvPr id="945" name="Google Shape;945;gce594ef92b_0_73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46" name="Google Shape;946;gce594ef92b_0_730"/>
          <p:cNvPicPr preferRelativeResize="0"/>
          <p:nvPr/>
        </p:nvPicPr>
        <p:blipFill rotWithShape="1">
          <a:blip r:embed="rId3">
            <a:alphaModFix/>
          </a:blip>
          <a:srcRect b="0" l="0" r="0" t="0"/>
          <a:stretch/>
        </p:blipFill>
        <p:spPr>
          <a:xfrm>
            <a:off x="1066800" y="4953000"/>
            <a:ext cx="7086599" cy="1085058"/>
          </a:xfrm>
          <a:prstGeom prst="rect">
            <a:avLst/>
          </a:prstGeom>
          <a:solidFill>
            <a:srgbClr val="CCFFCC"/>
          </a:solidFill>
          <a:ln>
            <a:noFill/>
          </a:ln>
        </p:spPr>
      </p:pic>
      <p:pic>
        <p:nvPicPr>
          <p:cNvPr id="947" name="Google Shape;947;gce594ef92b_0_730"/>
          <p:cNvPicPr preferRelativeResize="0"/>
          <p:nvPr/>
        </p:nvPicPr>
        <p:blipFill rotWithShape="1">
          <a:blip r:embed="rId4">
            <a:alphaModFix/>
          </a:blip>
          <a:srcRect b="0" l="0" r="0" t="0"/>
          <a:stretch/>
        </p:blipFill>
        <p:spPr>
          <a:xfrm>
            <a:off x="2286000" y="2625126"/>
            <a:ext cx="4724400" cy="646884"/>
          </a:xfrm>
          <a:prstGeom prst="rect">
            <a:avLst/>
          </a:prstGeom>
          <a:solidFill>
            <a:srgbClr val="CCFFCC"/>
          </a:solid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gce594ef92b_0_7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800"/>
              <a:buFont typeface="Calibri"/>
              <a:buNone/>
            </a:pPr>
            <a:r>
              <a:rPr lang="en-US" sz="4800">
                <a:solidFill>
                  <a:srgbClr val="000000"/>
                </a:solidFill>
              </a:rPr>
              <a:t>Policy and Optimal Policy</a:t>
            </a:r>
            <a:endParaRPr sz="4800">
              <a:solidFill>
                <a:srgbClr val="000000"/>
              </a:solidFill>
            </a:endParaRPr>
          </a:p>
        </p:txBody>
      </p:sp>
      <p:sp>
        <p:nvSpPr>
          <p:cNvPr id="953" name="Google Shape;953;gce594ef92b_0_73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00"/>
              </a:buClr>
              <a:buSzPts val="3200"/>
              <a:buChar char="•"/>
            </a:pPr>
            <a:r>
              <a:rPr lang="en-US">
                <a:solidFill>
                  <a:srgbClr val="000000"/>
                </a:solidFill>
              </a:rPr>
              <a:t>A solution of (PO)MDP can be represented as</a:t>
            </a:r>
            <a:endParaRPr/>
          </a:p>
          <a:p>
            <a:pPr indent="-285750" lvl="1" marL="742950" rtl="0" algn="l">
              <a:spcBef>
                <a:spcPts val="560"/>
              </a:spcBef>
              <a:spcAft>
                <a:spcPts val="0"/>
              </a:spcAft>
              <a:buClr>
                <a:srgbClr val="000000"/>
              </a:buClr>
              <a:buSzPts val="2800"/>
              <a:buChar char="–"/>
            </a:pPr>
            <a:r>
              <a:rPr lang="en-US">
                <a:solidFill>
                  <a:srgbClr val="000000"/>
                </a:solidFill>
              </a:rPr>
              <a:t>A Policy π(s)=a</a:t>
            </a:r>
            <a:endParaRPr/>
          </a:p>
          <a:p>
            <a:pPr indent="-285750" lvl="1" marL="742950" rtl="0" algn="l">
              <a:spcBef>
                <a:spcPts val="560"/>
              </a:spcBef>
              <a:spcAft>
                <a:spcPts val="0"/>
              </a:spcAft>
              <a:buClr>
                <a:srgbClr val="000000"/>
              </a:buClr>
              <a:buSzPts val="2800"/>
              <a:buChar char="–"/>
            </a:pPr>
            <a:r>
              <a:rPr lang="en-US">
                <a:solidFill>
                  <a:srgbClr val="000000"/>
                </a:solidFill>
              </a:rPr>
              <a:t>Each execution of policy from s</a:t>
            </a:r>
            <a:r>
              <a:rPr baseline="-25000" lang="en-US">
                <a:solidFill>
                  <a:srgbClr val="000000"/>
                </a:solidFill>
              </a:rPr>
              <a:t>0</a:t>
            </a:r>
            <a:r>
              <a:rPr lang="en-US">
                <a:solidFill>
                  <a:srgbClr val="000000"/>
                </a:solidFill>
              </a:rPr>
              <a:t> may yield </a:t>
            </a:r>
            <a:br>
              <a:rPr lang="en-US">
                <a:solidFill>
                  <a:srgbClr val="000000"/>
                </a:solidFill>
              </a:rPr>
            </a:br>
            <a:r>
              <a:rPr lang="en-US">
                <a:solidFill>
                  <a:srgbClr val="000000"/>
                </a:solidFill>
              </a:rPr>
              <a:t>a different history or path due to the probabilistic nature of the transition model </a:t>
            </a:r>
            <a:endParaRPr/>
          </a:p>
          <a:p>
            <a:pPr indent="-285750" lvl="1" marL="742950" rtl="0" algn="l">
              <a:spcBef>
                <a:spcPts val="560"/>
              </a:spcBef>
              <a:spcAft>
                <a:spcPts val="0"/>
              </a:spcAft>
              <a:buClr>
                <a:srgbClr val="000000"/>
              </a:buClr>
              <a:buSzPts val="2800"/>
              <a:buChar char="–"/>
            </a:pPr>
            <a:r>
              <a:rPr lang="en-US">
                <a:solidFill>
                  <a:srgbClr val="000000"/>
                </a:solidFill>
              </a:rPr>
              <a:t>An optimal policy π*(s) is a policy that yields the highest expected utility</a:t>
            </a:r>
            <a:endParaRPr/>
          </a:p>
          <a:p>
            <a:pPr indent="-107950" lvl="1" marL="742950" rtl="0" algn="l">
              <a:spcBef>
                <a:spcPts val="560"/>
              </a:spcBef>
              <a:spcAft>
                <a:spcPts val="0"/>
              </a:spcAft>
              <a:buClr>
                <a:schemeClr val="dk1"/>
              </a:buClr>
              <a:buSzPts val="2800"/>
              <a:buNone/>
            </a:pPr>
            <a:r>
              <a:t/>
            </a:r>
            <a:endParaRPr>
              <a:solidFill>
                <a:srgbClr val="000000"/>
              </a:solidFill>
            </a:endParaRPr>
          </a:p>
        </p:txBody>
      </p:sp>
      <p:sp>
        <p:nvSpPr>
          <p:cNvPr id="954" name="Google Shape;954;gce594ef92b_0_73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gce594ef92b_0_7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0000"/>
              </a:buClr>
              <a:buSzPct val="100000"/>
              <a:buFont typeface="Calibri"/>
              <a:buNone/>
            </a:pPr>
            <a:r>
              <a:rPr lang="en-US">
                <a:solidFill>
                  <a:srgbClr val="000000"/>
                </a:solidFill>
              </a:rPr>
              <a:t>Policy Based on Known Utility Values</a:t>
            </a:r>
            <a:endParaRPr>
              <a:solidFill>
                <a:srgbClr val="000000"/>
              </a:solidFill>
            </a:endParaRPr>
          </a:p>
        </p:txBody>
      </p:sp>
      <p:graphicFrame>
        <p:nvGraphicFramePr>
          <p:cNvPr id="960" name="Google Shape;960;gce594ef92b_0_744"/>
          <p:cNvGraphicFramePr/>
          <p:nvPr/>
        </p:nvGraphicFramePr>
        <p:xfrm>
          <a:off x="2057400" y="1447800"/>
          <a:ext cx="3000000" cy="3000000"/>
        </p:xfrm>
        <a:graphic>
          <a:graphicData uri="http://schemas.openxmlformats.org/drawingml/2006/table">
            <a:tbl>
              <a:tblPr bandRow="1" firstRow="1">
                <a:noFill/>
                <a:tableStyleId>{F6E94975-41A5-46B2-A5A2-FE2478C09258}</a:tableStyleId>
              </a:tblPr>
              <a:tblGrid>
                <a:gridCol w="1181100"/>
                <a:gridCol w="1181100"/>
                <a:gridCol w="1181100"/>
                <a:gridCol w="1181100"/>
              </a:tblGrid>
              <a:tr h="863600">
                <a:tc>
                  <a:txBody>
                    <a:bodyPr/>
                    <a:lstStyle/>
                    <a:p>
                      <a:pPr indent="0" lvl="0" marL="0" marR="0" rtl="0" algn="ctr">
                        <a:spcBef>
                          <a:spcPts val="0"/>
                        </a:spcBef>
                        <a:spcAft>
                          <a:spcPts val="0"/>
                        </a:spcAft>
                        <a:buNone/>
                      </a:pPr>
                      <a:r>
                        <a:rPr b="1" lang="en-US" sz="1800">
                          <a:solidFill>
                            <a:srgbClr val="000000"/>
                          </a:solidFill>
                        </a:rPr>
                        <a:t>0.812</a:t>
                      </a:r>
                      <a:endParaRPr b="1"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800">
                          <a:solidFill>
                            <a:srgbClr val="000000"/>
                          </a:solidFill>
                        </a:rPr>
                        <a:t>0.868</a:t>
                      </a:r>
                      <a:endParaRPr b="1"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800">
                          <a:solidFill>
                            <a:srgbClr val="000000"/>
                          </a:solidFill>
                        </a:rPr>
                        <a:t>0.918</a:t>
                      </a:r>
                      <a:endParaRPr b="1"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800">
                          <a:solidFill>
                            <a:srgbClr val="000000"/>
                          </a:solidFill>
                        </a:rPr>
                        <a:t>+1</a:t>
                      </a:r>
                      <a:endParaRPr b="1"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863600">
                <a:tc>
                  <a:txBody>
                    <a:bodyPr/>
                    <a:lstStyle/>
                    <a:p>
                      <a:pPr indent="0" lvl="0" marL="0" marR="0" rtl="0" algn="ctr">
                        <a:spcBef>
                          <a:spcPts val="0"/>
                        </a:spcBef>
                        <a:spcAft>
                          <a:spcPts val="0"/>
                        </a:spcAft>
                        <a:buNone/>
                      </a:pPr>
                      <a:r>
                        <a:rPr b="1" lang="en-US" sz="1800">
                          <a:solidFill>
                            <a:srgbClr val="000000"/>
                          </a:solidFill>
                        </a:rPr>
                        <a:t>0.762</a:t>
                      </a:r>
                      <a:endParaRPr b="1"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b="1"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800">
                          <a:solidFill>
                            <a:srgbClr val="000000"/>
                          </a:solidFill>
                        </a:rPr>
                        <a:t>0.660</a:t>
                      </a:r>
                      <a:endParaRPr b="1"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b="1" lang="en-US" sz="1800">
                          <a:solidFill>
                            <a:srgbClr val="000000"/>
                          </a:solidFill>
                        </a:rPr>
                        <a:t>-1</a:t>
                      </a:r>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863600">
                <a:tc>
                  <a:txBody>
                    <a:bodyPr/>
                    <a:lstStyle/>
                    <a:p>
                      <a:pPr indent="0" lvl="0" marL="0" marR="0" rtl="0" algn="ctr">
                        <a:spcBef>
                          <a:spcPts val="0"/>
                        </a:spcBef>
                        <a:spcAft>
                          <a:spcPts val="0"/>
                        </a:spcAft>
                        <a:buNone/>
                      </a:pPr>
                      <a:r>
                        <a:rPr b="1" lang="en-US" sz="1800">
                          <a:solidFill>
                            <a:srgbClr val="000000"/>
                          </a:solidFill>
                        </a:rPr>
                        <a:t>0.705</a:t>
                      </a:r>
                      <a:endParaRPr b="1"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800">
                          <a:solidFill>
                            <a:srgbClr val="000000"/>
                          </a:solidFill>
                        </a:rPr>
                        <a:t>0.655</a:t>
                      </a:r>
                      <a:endParaRPr b="1"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800">
                          <a:solidFill>
                            <a:srgbClr val="000000"/>
                          </a:solidFill>
                        </a:rPr>
                        <a:t>0.611</a:t>
                      </a:r>
                      <a:endParaRPr b="1"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800">
                          <a:solidFill>
                            <a:srgbClr val="000000"/>
                          </a:solidFill>
                        </a:rPr>
                        <a:t>0.388</a:t>
                      </a:r>
                      <a:endParaRPr b="1"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961" name="Google Shape;961;gce594ef92b_0_74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962" name="Google Shape;962;gce594ef92b_0_744"/>
          <p:cNvSpPr txBox="1"/>
          <p:nvPr/>
        </p:nvSpPr>
        <p:spPr>
          <a:xfrm>
            <a:off x="1828800" y="4419600"/>
            <a:ext cx="56403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Suppose we know the utility values of the states as above,</a:t>
            </a:r>
            <a:endParaRPr/>
          </a:p>
          <a:p>
            <a:pPr indent="0" lvl="0" marL="0" marR="0" rtl="0" algn="l">
              <a:spcBef>
                <a:spcPts val="0"/>
              </a:spcBef>
              <a:spcAft>
                <a:spcPts val="0"/>
              </a:spcAft>
              <a:buNone/>
            </a:pPr>
            <a:r>
              <a:rPr lang="en-US" sz="1800">
                <a:solidFill>
                  <a:srgbClr val="000000"/>
                </a:solidFill>
                <a:latin typeface="Calibri"/>
                <a:ea typeface="Calibri"/>
                <a:cs typeface="Calibri"/>
                <a:sym typeface="Calibri"/>
              </a:rPr>
              <a:t>What path would an optimal policy would choose?</a:t>
            </a:r>
            <a:endParaRPr sz="1800">
              <a:solidFill>
                <a:srgbClr val="000000"/>
              </a:solidFill>
              <a:latin typeface="Calibri"/>
              <a:ea typeface="Calibri"/>
              <a:cs typeface="Calibri"/>
              <a:sym typeface="Calibri"/>
            </a:endParaRPr>
          </a:p>
        </p:txBody>
      </p:sp>
      <p:cxnSp>
        <p:nvCxnSpPr>
          <p:cNvPr id="963" name="Google Shape;963;gce594ef92b_0_744"/>
          <p:cNvCxnSpPr/>
          <p:nvPr/>
        </p:nvCxnSpPr>
        <p:spPr>
          <a:xfrm rot="10800000">
            <a:off x="2667000" y="2057400"/>
            <a:ext cx="0" cy="13716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964" name="Google Shape;964;gce594ef92b_0_744"/>
          <p:cNvCxnSpPr/>
          <p:nvPr/>
        </p:nvCxnSpPr>
        <p:spPr>
          <a:xfrm>
            <a:off x="3048000" y="2057400"/>
            <a:ext cx="29718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sp>
        <p:nvSpPr>
          <p:cNvPr id="965" name="Google Shape;965;gce594ef92b_0_744"/>
          <p:cNvSpPr txBox="1"/>
          <p:nvPr/>
        </p:nvSpPr>
        <p:spPr>
          <a:xfrm>
            <a:off x="685800" y="5257800"/>
            <a:ext cx="7572900" cy="646500"/>
          </a:xfrm>
          <a:prstGeom prst="rect">
            <a:avLst/>
          </a:prstGeom>
          <a:solidFill>
            <a:srgbClr val="CCFFC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0000"/>
                </a:solidFill>
                <a:latin typeface="Calibri"/>
                <a:ea typeface="Calibri"/>
                <a:cs typeface="Calibri"/>
                <a:sym typeface="Calibri"/>
              </a:rPr>
              <a:t>Rewards 🡪 Utilities Values 🡪 Policies</a:t>
            </a:r>
            <a:endParaRPr b="1" sz="3600">
              <a:solidFill>
                <a:srgbClr val="000000"/>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gce594ef92b_0_7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0000"/>
              </a:buClr>
              <a:buSzPct val="122222"/>
              <a:buFont typeface="Calibri"/>
              <a:buNone/>
            </a:pPr>
            <a:r>
              <a:rPr lang="en-US">
                <a:solidFill>
                  <a:srgbClr val="000000"/>
                </a:solidFill>
              </a:rPr>
              <a:t>Optimal Policy Examples</a:t>
            </a:r>
            <a:br>
              <a:rPr lang="en-US">
                <a:solidFill>
                  <a:srgbClr val="000000"/>
                </a:solidFill>
              </a:rPr>
            </a:br>
            <a:r>
              <a:rPr lang="en-US" sz="3600">
                <a:solidFill>
                  <a:srgbClr val="000000"/>
                </a:solidFill>
              </a:rPr>
              <a:t>Depending on </a:t>
            </a:r>
            <a:r>
              <a:rPr b="1" lang="en-US" sz="3600">
                <a:solidFill>
                  <a:srgbClr val="000000"/>
                </a:solidFill>
              </a:rPr>
              <a:t>Reward</a:t>
            </a:r>
            <a:r>
              <a:rPr lang="en-US" sz="3600">
                <a:solidFill>
                  <a:srgbClr val="000000"/>
                </a:solidFill>
              </a:rPr>
              <a:t> distribution R(s)</a:t>
            </a:r>
            <a:endParaRPr sz="3600">
              <a:solidFill>
                <a:srgbClr val="000000"/>
              </a:solidFill>
            </a:endParaRPr>
          </a:p>
        </p:txBody>
      </p:sp>
      <p:graphicFrame>
        <p:nvGraphicFramePr>
          <p:cNvPr id="971" name="Google Shape;971;gce594ef92b_0_754"/>
          <p:cNvGraphicFramePr/>
          <p:nvPr/>
        </p:nvGraphicFramePr>
        <p:xfrm>
          <a:off x="2743200" y="2819400"/>
          <a:ext cx="3000000" cy="3000000"/>
        </p:xfrm>
        <a:graphic>
          <a:graphicData uri="http://schemas.openxmlformats.org/drawingml/2006/table">
            <a:tbl>
              <a:tblPr bandRow="1" firstRow="1">
                <a:noFill/>
                <a:tableStyleId>{F6E94975-41A5-46B2-A5A2-FE2478C09258}</a:tableStyleId>
              </a:tblPr>
              <a:tblGrid>
                <a:gridCol w="762000"/>
                <a:gridCol w="762000"/>
                <a:gridCol w="762000"/>
                <a:gridCol w="762000"/>
              </a:tblGrid>
              <a:tr h="660400">
                <a:tc>
                  <a:txBody>
                    <a:bodyPr/>
                    <a:lstStyle/>
                    <a:p>
                      <a:pPr indent="0" lvl="0" marL="0" marR="0" rtl="0" algn="ctr">
                        <a:spcBef>
                          <a:spcPts val="0"/>
                        </a:spcBef>
                        <a:spcAft>
                          <a:spcPts val="0"/>
                        </a:spcAft>
                        <a:buNone/>
                      </a:pPr>
                      <a:r>
                        <a:rPr lang="en-US" sz="1800">
                          <a:solidFill>
                            <a:srgbClr val="0000FF"/>
                          </a:solidFill>
                        </a:rPr>
                        <a:t>🡪</a:t>
                      </a:r>
                      <a:endParaRPr sz="18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FF"/>
                          </a:solidFill>
                        </a:rPr>
                        <a:t>🡪</a:t>
                      </a:r>
                      <a:endParaRPr sz="18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FF"/>
                          </a:solidFill>
                        </a:rPr>
                        <a:t>🡪</a:t>
                      </a:r>
                      <a:endParaRPr sz="18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FF"/>
                          </a:solidFill>
                        </a:rPr>
                        <a:t>+1</a:t>
                      </a:r>
                      <a:endParaRPr sz="18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660400">
                <a:tc>
                  <a:txBody>
                    <a:bodyPr/>
                    <a:lstStyle/>
                    <a:p>
                      <a:pPr indent="0" lvl="0" marL="0" marR="0" rtl="0" algn="ctr">
                        <a:spcBef>
                          <a:spcPts val="0"/>
                        </a:spcBef>
                        <a:spcAft>
                          <a:spcPts val="0"/>
                        </a:spcAft>
                        <a:buNone/>
                      </a:pPr>
                      <a:r>
                        <a:rPr lang="en-US" sz="1800">
                          <a:solidFill>
                            <a:srgbClr val="0000FF"/>
                          </a:solidFill>
                        </a:rPr>
                        <a:t>^</a:t>
                      </a:r>
                      <a:endParaRPr sz="18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sz="18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solidFill>
                            <a:srgbClr val="0000FF"/>
                          </a:solidFill>
                        </a:rPr>
                        <a:t>^</a:t>
                      </a:r>
                      <a:endParaRPr sz="18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FF"/>
                        </a:buClr>
                        <a:buSzPts val="1800"/>
                        <a:buFont typeface="Calibri"/>
                        <a:buNone/>
                      </a:pPr>
                      <a:r>
                        <a:rPr b="1" lang="en-US" sz="1800">
                          <a:solidFill>
                            <a:srgbClr val="0000FF"/>
                          </a:solidFill>
                        </a:rPr>
                        <a:t>-1</a:t>
                      </a:r>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660400">
                <a:tc>
                  <a:txBody>
                    <a:bodyPr/>
                    <a:lstStyle/>
                    <a:p>
                      <a:pPr indent="0" lvl="0" marL="0" marR="0" rtl="0" algn="ctr">
                        <a:spcBef>
                          <a:spcPts val="0"/>
                        </a:spcBef>
                        <a:spcAft>
                          <a:spcPts val="0"/>
                        </a:spcAft>
                        <a:buNone/>
                      </a:pPr>
                      <a:r>
                        <a:rPr lang="en-US" sz="1800">
                          <a:solidFill>
                            <a:srgbClr val="0000FF"/>
                          </a:solidFill>
                        </a:rPr>
                        <a:t>^</a:t>
                      </a:r>
                      <a:endParaRPr sz="18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FF"/>
                          </a:solidFill>
                        </a:rPr>
                        <a:t>🡨</a:t>
                      </a:r>
                      <a:endParaRPr sz="18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FF"/>
                          </a:solidFill>
                        </a:rPr>
                        <a:t>🡨</a:t>
                      </a:r>
                      <a:endParaRPr sz="18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FF"/>
                          </a:solidFill>
                        </a:rPr>
                        <a:t>🡨</a:t>
                      </a:r>
                      <a:endParaRPr sz="1800">
                        <a:solidFill>
                          <a:srgbClr val="0000FF"/>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972" name="Google Shape;972;gce594ef92b_0_75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73" name="Google Shape;973;gce594ef92b_0_754"/>
          <p:cNvSpPr txBox="1"/>
          <p:nvPr/>
        </p:nvSpPr>
        <p:spPr>
          <a:xfrm>
            <a:off x="6019800" y="3581400"/>
            <a:ext cx="248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Nonterminal R(s)= - 0.04</a:t>
            </a:r>
            <a:endParaRPr sz="1800">
              <a:solidFill>
                <a:schemeClr val="dk1"/>
              </a:solidFill>
              <a:latin typeface="Calibri"/>
              <a:ea typeface="Calibri"/>
              <a:cs typeface="Calibri"/>
              <a:sym typeface="Calibri"/>
            </a:endParaRPr>
          </a:p>
        </p:txBody>
      </p:sp>
      <p:sp>
        <p:nvSpPr>
          <p:cNvPr id="974" name="Google Shape;974;gce594ef92b_0_754"/>
          <p:cNvSpPr txBox="1"/>
          <p:nvPr/>
        </p:nvSpPr>
        <p:spPr>
          <a:xfrm>
            <a:off x="914400" y="5257800"/>
            <a:ext cx="6906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Caution: because the nondeterministic actions, from state (3,2) or (4,1),</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you may “accidentally” go to (4,2). So there is a “risk” in this policy. </a:t>
            </a:r>
            <a:endParaRPr sz="1800">
              <a:solidFill>
                <a:schemeClr val="dk1"/>
              </a:solidFill>
              <a:latin typeface="Calibri"/>
              <a:ea typeface="Calibri"/>
              <a:cs typeface="Calibri"/>
              <a:sym typeface="Calibri"/>
            </a:endParaRPr>
          </a:p>
        </p:txBody>
      </p:sp>
      <p:sp>
        <p:nvSpPr>
          <p:cNvPr id="975" name="Google Shape;975;gce594ef92b_0_754"/>
          <p:cNvSpPr txBox="1"/>
          <p:nvPr/>
        </p:nvSpPr>
        <p:spPr>
          <a:xfrm>
            <a:off x="685801" y="1752600"/>
            <a:ext cx="8001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If the </a:t>
            </a:r>
            <a:r>
              <a:rPr b="1" lang="en-US" sz="1800">
                <a:solidFill>
                  <a:schemeClr val="dk1"/>
                </a:solidFill>
                <a:latin typeface="Calibri"/>
                <a:ea typeface="Calibri"/>
                <a:cs typeface="Calibri"/>
                <a:sym typeface="Calibri"/>
              </a:rPr>
              <a:t>rewards</a:t>
            </a:r>
            <a:r>
              <a:rPr lang="en-US" sz="1800">
                <a:solidFill>
                  <a:schemeClr val="dk1"/>
                </a:solidFill>
                <a:latin typeface="Calibri"/>
                <a:ea typeface="Calibri"/>
                <a:cs typeface="Calibri"/>
                <a:sym typeface="Calibri"/>
              </a:rPr>
              <a:t> for the nonterminal states are evenly distributed (e.g., -0.04), then the path chosen will depend on the probabilities of the transition model</a:t>
            </a:r>
            <a:endParaRPr sz="1800">
              <a:solidFill>
                <a:schemeClr val="dk1"/>
              </a:solidFill>
              <a:latin typeface="Calibri"/>
              <a:ea typeface="Calibri"/>
              <a:cs typeface="Calibri"/>
              <a:sym typeface="Calibri"/>
            </a:endParaRPr>
          </a:p>
        </p:txBody>
      </p:sp>
      <p:sp>
        <p:nvSpPr>
          <p:cNvPr id="976" name="Google Shape;976;gce594ef92b_0_754"/>
          <p:cNvSpPr txBox="1"/>
          <p:nvPr/>
        </p:nvSpPr>
        <p:spPr>
          <a:xfrm>
            <a:off x="2320315" y="3093619"/>
            <a:ext cx="301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3</a:t>
            </a:r>
            <a:endParaRPr sz="1800">
              <a:solidFill>
                <a:schemeClr val="dk1"/>
              </a:solidFill>
              <a:latin typeface="Calibri"/>
              <a:ea typeface="Calibri"/>
              <a:cs typeface="Calibri"/>
              <a:sym typeface="Calibri"/>
            </a:endParaRPr>
          </a:p>
        </p:txBody>
      </p:sp>
      <p:sp>
        <p:nvSpPr>
          <p:cNvPr id="977" name="Google Shape;977;gce594ef92b_0_754"/>
          <p:cNvSpPr txBox="1"/>
          <p:nvPr/>
        </p:nvSpPr>
        <p:spPr>
          <a:xfrm>
            <a:off x="2320315" y="3800187"/>
            <a:ext cx="301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978" name="Google Shape;978;gce594ef92b_0_754"/>
          <p:cNvSpPr txBox="1"/>
          <p:nvPr/>
        </p:nvSpPr>
        <p:spPr>
          <a:xfrm>
            <a:off x="2320315" y="4487658"/>
            <a:ext cx="301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979" name="Google Shape;979;gce594ef92b_0_754"/>
          <p:cNvSpPr txBox="1"/>
          <p:nvPr/>
        </p:nvSpPr>
        <p:spPr>
          <a:xfrm>
            <a:off x="2895600" y="4800600"/>
            <a:ext cx="301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980" name="Google Shape;980;gce594ef92b_0_754"/>
          <p:cNvSpPr txBox="1"/>
          <p:nvPr/>
        </p:nvSpPr>
        <p:spPr>
          <a:xfrm>
            <a:off x="3669038" y="4800600"/>
            <a:ext cx="301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981" name="Google Shape;981;gce594ef92b_0_754"/>
          <p:cNvSpPr txBox="1"/>
          <p:nvPr/>
        </p:nvSpPr>
        <p:spPr>
          <a:xfrm>
            <a:off x="4452025" y="4800600"/>
            <a:ext cx="301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3</a:t>
            </a:r>
            <a:endParaRPr sz="1800">
              <a:solidFill>
                <a:schemeClr val="dk1"/>
              </a:solidFill>
              <a:latin typeface="Calibri"/>
              <a:ea typeface="Calibri"/>
              <a:cs typeface="Calibri"/>
              <a:sym typeface="Calibri"/>
            </a:endParaRPr>
          </a:p>
        </p:txBody>
      </p:sp>
      <p:sp>
        <p:nvSpPr>
          <p:cNvPr id="982" name="Google Shape;982;gce594ef92b_0_754"/>
          <p:cNvSpPr txBox="1"/>
          <p:nvPr/>
        </p:nvSpPr>
        <p:spPr>
          <a:xfrm>
            <a:off x="5263658" y="4800600"/>
            <a:ext cx="301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4</a:t>
            </a:r>
            <a:endParaRPr sz="1800">
              <a:solidFill>
                <a:schemeClr val="dk1"/>
              </a:solidFill>
              <a:latin typeface="Calibri"/>
              <a:ea typeface="Calibri"/>
              <a:cs typeface="Calibri"/>
              <a:sym typeface="Calibri"/>
            </a:endParaRPr>
          </a:p>
        </p:txBody>
      </p:sp>
      <p:pic>
        <p:nvPicPr>
          <p:cNvPr id="983" name="Google Shape;983;gce594ef92b_0_754"/>
          <p:cNvPicPr preferRelativeResize="0"/>
          <p:nvPr/>
        </p:nvPicPr>
        <p:blipFill rotWithShape="1">
          <a:blip r:embed="rId3">
            <a:alphaModFix/>
          </a:blip>
          <a:srcRect b="0" l="0" r="0" t="0"/>
          <a:stretch/>
        </p:blipFill>
        <p:spPr>
          <a:xfrm rot="-5400000">
            <a:off x="533400" y="3276600"/>
            <a:ext cx="1380425" cy="1346199"/>
          </a:xfrm>
          <a:prstGeom prst="rect">
            <a:avLst/>
          </a:prstGeom>
          <a:solidFill>
            <a:srgbClr val="CCFFCC"/>
          </a:solid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gce594ef92b_0_7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0000"/>
              </a:buClr>
              <a:buSzPct val="122222"/>
              <a:buFont typeface="Calibri"/>
              <a:buNone/>
            </a:pPr>
            <a:r>
              <a:rPr lang="en-US">
                <a:solidFill>
                  <a:srgbClr val="000000"/>
                </a:solidFill>
              </a:rPr>
              <a:t>Optimal Policy Examples</a:t>
            </a:r>
            <a:br>
              <a:rPr lang="en-US">
                <a:solidFill>
                  <a:srgbClr val="000000"/>
                </a:solidFill>
              </a:rPr>
            </a:br>
            <a:r>
              <a:rPr lang="en-US" sz="3600">
                <a:solidFill>
                  <a:srgbClr val="000000"/>
                </a:solidFill>
              </a:rPr>
              <a:t>Depending on the reward distribution R(s)</a:t>
            </a:r>
            <a:endParaRPr sz="3600">
              <a:solidFill>
                <a:srgbClr val="000000"/>
              </a:solidFill>
            </a:endParaRPr>
          </a:p>
        </p:txBody>
      </p:sp>
      <p:graphicFrame>
        <p:nvGraphicFramePr>
          <p:cNvPr id="989" name="Google Shape;989;gce594ef92b_0_771"/>
          <p:cNvGraphicFramePr/>
          <p:nvPr/>
        </p:nvGraphicFramePr>
        <p:xfrm>
          <a:off x="381000" y="2743200"/>
          <a:ext cx="3000000" cy="3000000"/>
        </p:xfrm>
        <a:graphic>
          <a:graphicData uri="http://schemas.openxmlformats.org/drawingml/2006/table">
            <a:tbl>
              <a:tblPr bandRow="1" firstRow="1">
                <a:noFill/>
                <a:tableStyleId>{F6E94975-41A5-46B2-A5A2-FE2478C09258}</a:tableStyleId>
              </a:tblPr>
              <a:tblGrid>
                <a:gridCol w="762000"/>
                <a:gridCol w="762000"/>
                <a:gridCol w="762000"/>
                <a:gridCol w="762000"/>
              </a:tblGrid>
              <a:tr h="660400">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+1</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660400">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b="1" lang="en-US" sz="1800">
                          <a:solidFill>
                            <a:srgbClr val="000000"/>
                          </a:solidFill>
                        </a:rPr>
                        <a:t>-1</a:t>
                      </a:r>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660400">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990" name="Google Shape;990;gce594ef92b_0_77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graphicFrame>
        <p:nvGraphicFramePr>
          <p:cNvPr id="991" name="Google Shape;991;gce594ef92b_0_771"/>
          <p:cNvGraphicFramePr/>
          <p:nvPr/>
        </p:nvGraphicFramePr>
        <p:xfrm>
          <a:off x="3962400" y="1828800"/>
          <a:ext cx="3000000" cy="3000000"/>
        </p:xfrm>
        <a:graphic>
          <a:graphicData uri="http://schemas.openxmlformats.org/drawingml/2006/table">
            <a:tbl>
              <a:tblPr bandRow="1" firstRow="1">
                <a:noFill/>
                <a:tableStyleId>{F6E94975-41A5-46B2-A5A2-FE2478C09258}</a:tableStyleId>
              </a:tblPr>
              <a:tblGrid>
                <a:gridCol w="514350"/>
                <a:gridCol w="514350"/>
                <a:gridCol w="514350"/>
                <a:gridCol w="514350"/>
              </a:tblGrid>
              <a:tr h="457200">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+1</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57200">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b="1" lang="en-US" sz="1800">
                          <a:solidFill>
                            <a:srgbClr val="000000"/>
                          </a:solidFill>
                        </a:rPr>
                        <a:t>-1</a:t>
                      </a:r>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57200">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graphicFrame>
        <p:nvGraphicFramePr>
          <p:cNvPr id="992" name="Google Shape;992;gce594ef92b_0_771"/>
          <p:cNvGraphicFramePr/>
          <p:nvPr/>
        </p:nvGraphicFramePr>
        <p:xfrm>
          <a:off x="4038600" y="3962400"/>
          <a:ext cx="3000000" cy="3000000"/>
        </p:xfrm>
        <a:graphic>
          <a:graphicData uri="http://schemas.openxmlformats.org/drawingml/2006/table">
            <a:tbl>
              <a:tblPr bandRow="1" firstRow="1">
                <a:noFill/>
                <a:tableStyleId>{F6E94975-41A5-46B2-A5A2-FE2478C09258}</a:tableStyleId>
              </a:tblPr>
              <a:tblGrid>
                <a:gridCol w="514350"/>
                <a:gridCol w="514350"/>
                <a:gridCol w="514350"/>
                <a:gridCol w="514350"/>
              </a:tblGrid>
              <a:tr h="457200">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+1</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57200">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b="1" lang="en-US" sz="1800">
                          <a:solidFill>
                            <a:srgbClr val="000000"/>
                          </a:solidFill>
                        </a:rPr>
                        <a:t>-1</a:t>
                      </a:r>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57200">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graphicFrame>
        <p:nvGraphicFramePr>
          <p:cNvPr id="993" name="Google Shape;993;gce594ef92b_0_771"/>
          <p:cNvGraphicFramePr/>
          <p:nvPr/>
        </p:nvGraphicFramePr>
        <p:xfrm>
          <a:off x="6477000" y="1828800"/>
          <a:ext cx="3000000" cy="3000000"/>
        </p:xfrm>
        <a:graphic>
          <a:graphicData uri="http://schemas.openxmlformats.org/drawingml/2006/table">
            <a:tbl>
              <a:tblPr bandRow="1" firstRow="1">
                <a:noFill/>
                <a:tableStyleId>{F6E94975-41A5-46B2-A5A2-FE2478C09258}</a:tableStyleId>
              </a:tblPr>
              <a:tblGrid>
                <a:gridCol w="514350"/>
                <a:gridCol w="514350"/>
                <a:gridCol w="514350"/>
                <a:gridCol w="514350"/>
              </a:tblGrid>
              <a:tr h="457200">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+1</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57200">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b="1" lang="en-US" sz="1800">
                          <a:solidFill>
                            <a:srgbClr val="000000"/>
                          </a:solidFill>
                        </a:rPr>
                        <a:t>-1</a:t>
                      </a:r>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57200">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graphicFrame>
        <p:nvGraphicFramePr>
          <p:cNvPr id="994" name="Google Shape;994;gce594ef92b_0_771"/>
          <p:cNvGraphicFramePr/>
          <p:nvPr/>
        </p:nvGraphicFramePr>
        <p:xfrm>
          <a:off x="6477000" y="3962400"/>
          <a:ext cx="3000000" cy="3000000"/>
        </p:xfrm>
        <a:graphic>
          <a:graphicData uri="http://schemas.openxmlformats.org/drawingml/2006/table">
            <a:tbl>
              <a:tblPr bandRow="1" firstRow="1">
                <a:noFill/>
                <a:tableStyleId>{F6E94975-41A5-46B2-A5A2-FE2478C09258}</a:tableStyleId>
              </a:tblPr>
              <a:tblGrid>
                <a:gridCol w="514350"/>
                <a:gridCol w="514350"/>
                <a:gridCol w="514350"/>
                <a:gridCol w="514350"/>
              </a:tblGrid>
              <a:tr h="457200">
                <a:tc>
                  <a:txBody>
                    <a:bodyPr/>
                    <a:lstStyle/>
                    <a:p>
                      <a:pPr indent="0" lvl="0" marL="0" marR="0" rtl="0" algn="ctr">
                        <a:lnSpc>
                          <a:spcPct val="100000"/>
                        </a:lnSpc>
                        <a:spcBef>
                          <a:spcPts val="0"/>
                        </a:spcBef>
                        <a:spcAft>
                          <a:spcPts val="0"/>
                        </a:spcAft>
                        <a:buClr>
                          <a:srgbClr val="000000"/>
                        </a:buClr>
                        <a:buSzPts val="1800"/>
                        <a:buFont typeface="Noto Sans Symbols"/>
                        <a:buNone/>
                      </a:pPr>
                      <a:r>
                        <a:rPr lang="en-US" sz="1800">
                          <a:solidFill>
                            <a:srgbClr val="000000"/>
                          </a:solidFill>
                          <a:latin typeface="Noto Sans Symbols"/>
                          <a:ea typeface="Noto Sans Symbols"/>
                          <a:cs typeface="Noto Sans Symbols"/>
                          <a:sym typeface="Noto Sans Symbols"/>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latin typeface="Noto Sans Symbols"/>
                          <a:ea typeface="Noto Sans Symbols"/>
                          <a:cs typeface="Noto Sans Symbols"/>
                          <a:sym typeface="Noto Sans Symbols"/>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+1</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57200">
                <a:tc>
                  <a:txBody>
                    <a:bodyPr/>
                    <a:lstStyle/>
                    <a:p>
                      <a:pPr indent="0" lvl="0" marL="0" marR="0" rtl="0" algn="ctr">
                        <a:spcBef>
                          <a:spcPts val="0"/>
                        </a:spcBef>
                        <a:spcAft>
                          <a:spcPts val="0"/>
                        </a:spcAft>
                        <a:buNone/>
                      </a:pPr>
                      <a:r>
                        <a:rPr lang="en-US" sz="1800">
                          <a:solidFill>
                            <a:srgbClr val="000000"/>
                          </a:solidFill>
                          <a:latin typeface="Noto Sans Symbols"/>
                          <a:ea typeface="Noto Sans Symbols"/>
                          <a:cs typeface="Noto Sans Symbols"/>
                          <a:sym typeface="Noto Sans Symbols"/>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solidFill>
                            <a:srgbClr val="000000"/>
                          </a:solidFill>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b="1" lang="en-US" sz="1800">
                          <a:solidFill>
                            <a:srgbClr val="000000"/>
                          </a:solidFill>
                        </a:rPr>
                        <a:t>-1</a:t>
                      </a:r>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57200">
                <a:tc>
                  <a:txBody>
                    <a:bodyPr/>
                    <a:lstStyle/>
                    <a:p>
                      <a:pPr indent="0" lvl="0" marL="0" marR="0" rtl="0" algn="ctr">
                        <a:spcBef>
                          <a:spcPts val="0"/>
                        </a:spcBef>
                        <a:spcAft>
                          <a:spcPts val="0"/>
                        </a:spcAft>
                        <a:buNone/>
                      </a:pPr>
                      <a:r>
                        <a:rPr lang="en-US" sz="1800">
                          <a:solidFill>
                            <a:srgbClr val="000000"/>
                          </a:solidFill>
                          <a:latin typeface="Noto Sans Symbols"/>
                          <a:ea typeface="Noto Sans Symbols"/>
                          <a:cs typeface="Noto Sans Symbols"/>
                          <a:sym typeface="Noto Sans Symbols"/>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latin typeface="Noto Sans Symbols"/>
                          <a:ea typeface="Noto Sans Symbols"/>
                          <a:cs typeface="Noto Sans Symbols"/>
                          <a:sym typeface="Noto Sans Symbols"/>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latin typeface="Noto Sans Symbols"/>
                          <a:ea typeface="Noto Sans Symbols"/>
                          <a:cs typeface="Noto Sans Symbols"/>
                          <a:sym typeface="Noto Sans Symbols"/>
                        </a:rPr>
                        <a:t>❖</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a:solidFill>
                            <a:srgbClr val="000000"/>
                          </a:solidFill>
                        </a:rPr>
                        <a:t>V</a:t>
                      </a:r>
                      <a:endParaRPr sz="18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995" name="Google Shape;995;gce594ef92b_0_771"/>
          <p:cNvSpPr txBox="1"/>
          <p:nvPr/>
        </p:nvSpPr>
        <p:spPr>
          <a:xfrm>
            <a:off x="3959267" y="3124200"/>
            <a:ext cx="22890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R(s)&lt;-1.6284</a:t>
            </a:r>
            <a:endParaRPr/>
          </a:p>
          <a:p>
            <a:pPr indent="0" lvl="0" marL="0" marR="0" rtl="0" algn="l">
              <a:spcBef>
                <a:spcPts val="0"/>
              </a:spcBef>
              <a:spcAft>
                <a:spcPts val="0"/>
              </a:spcAft>
              <a:buNone/>
            </a:pPr>
            <a:r>
              <a:rPr lang="en-US" sz="1400">
                <a:solidFill>
                  <a:srgbClr val="000000"/>
                </a:solidFill>
                <a:latin typeface="Calibri"/>
                <a:ea typeface="Calibri"/>
                <a:cs typeface="Calibri"/>
                <a:sym typeface="Calibri"/>
              </a:rPr>
              <a:t>(life is painful, death is good)</a:t>
            </a:r>
            <a:endParaRPr sz="1400">
              <a:solidFill>
                <a:srgbClr val="000000"/>
              </a:solidFill>
              <a:latin typeface="Calibri"/>
              <a:ea typeface="Calibri"/>
              <a:cs typeface="Calibri"/>
              <a:sym typeface="Calibri"/>
            </a:endParaRPr>
          </a:p>
        </p:txBody>
      </p:sp>
      <p:sp>
        <p:nvSpPr>
          <p:cNvPr id="996" name="Google Shape;996;gce594ef92b_0_771"/>
          <p:cNvSpPr txBox="1"/>
          <p:nvPr/>
        </p:nvSpPr>
        <p:spPr>
          <a:xfrm>
            <a:off x="6400800" y="3124200"/>
            <a:ext cx="2302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-0.4278 &lt; R(s)&lt;-0.0850</a:t>
            </a:r>
            <a:endParaRPr/>
          </a:p>
          <a:p>
            <a:pPr indent="0" lvl="0" marL="0" marR="0" rtl="0" algn="l">
              <a:spcBef>
                <a:spcPts val="0"/>
              </a:spcBef>
              <a:spcAft>
                <a:spcPts val="0"/>
              </a:spcAft>
              <a:buNone/>
            </a:pPr>
            <a:r>
              <a:rPr lang="en-US" sz="1400">
                <a:solidFill>
                  <a:srgbClr val="000000"/>
                </a:solidFill>
                <a:latin typeface="Calibri"/>
                <a:ea typeface="Calibri"/>
                <a:cs typeface="Calibri"/>
                <a:sym typeface="Calibri"/>
              </a:rPr>
              <a:t>(life is OK, willing to risk)</a:t>
            </a:r>
            <a:endParaRPr sz="1400">
              <a:solidFill>
                <a:srgbClr val="000000"/>
              </a:solidFill>
              <a:latin typeface="Calibri"/>
              <a:ea typeface="Calibri"/>
              <a:cs typeface="Calibri"/>
              <a:sym typeface="Calibri"/>
            </a:endParaRPr>
          </a:p>
        </p:txBody>
      </p:sp>
      <p:sp>
        <p:nvSpPr>
          <p:cNvPr id="997" name="Google Shape;997;gce594ef92b_0_771"/>
          <p:cNvSpPr txBox="1"/>
          <p:nvPr/>
        </p:nvSpPr>
        <p:spPr>
          <a:xfrm>
            <a:off x="4038600" y="5334000"/>
            <a:ext cx="2133600" cy="800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-0.0221&lt;R(s)&lt;0</a:t>
            </a:r>
            <a:endParaRPr/>
          </a:p>
          <a:p>
            <a:pPr indent="0" lvl="0" marL="0" marR="0" rtl="0" algn="l">
              <a:spcBef>
                <a:spcPts val="0"/>
              </a:spcBef>
              <a:spcAft>
                <a:spcPts val="0"/>
              </a:spcAft>
              <a:buNone/>
            </a:pPr>
            <a:r>
              <a:rPr lang="en-US" sz="1400">
                <a:solidFill>
                  <a:srgbClr val="000000"/>
                </a:solidFill>
                <a:latin typeface="Calibri"/>
                <a:ea typeface="Calibri"/>
                <a:cs typeface="Calibri"/>
                <a:sym typeface="Calibri"/>
              </a:rPr>
              <a:t>(life is good, minimize</a:t>
            </a:r>
            <a:br>
              <a:rPr lang="en-US" sz="1400">
                <a:solidFill>
                  <a:srgbClr val="000000"/>
                </a:solidFill>
                <a:latin typeface="Calibri"/>
                <a:ea typeface="Calibri"/>
                <a:cs typeface="Calibri"/>
                <a:sym typeface="Calibri"/>
              </a:rPr>
            </a:br>
            <a:r>
              <a:rPr lang="en-US" sz="1400">
                <a:solidFill>
                  <a:srgbClr val="000000"/>
                </a:solidFill>
                <a:latin typeface="Calibri"/>
                <a:ea typeface="Calibri"/>
                <a:cs typeface="Calibri"/>
                <a:sym typeface="Calibri"/>
              </a:rPr>
              <a:t>risks, willing to end nicely)</a:t>
            </a:r>
            <a:endParaRPr sz="1400">
              <a:solidFill>
                <a:srgbClr val="000000"/>
              </a:solidFill>
              <a:latin typeface="Calibri"/>
              <a:ea typeface="Calibri"/>
              <a:cs typeface="Calibri"/>
              <a:sym typeface="Calibri"/>
            </a:endParaRPr>
          </a:p>
        </p:txBody>
      </p:sp>
      <p:sp>
        <p:nvSpPr>
          <p:cNvPr id="998" name="Google Shape;998;gce594ef92b_0_771"/>
          <p:cNvSpPr txBox="1"/>
          <p:nvPr/>
        </p:nvSpPr>
        <p:spPr>
          <a:xfrm>
            <a:off x="6705600" y="5334000"/>
            <a:ext cx="20199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R(s)&gt;0</a:t>
            </a:r>
            <a:endParaRPr/>
          </a:p>
          <a:p>
            <a:pPr indent="0" lvl="0" marL="0" marR="0" rtl="0" algn="l">
              <a:spcBef>
                <a:spcPts val="0"/>
              </a:spcBef>
              <a:spcAft>
                <a:spcPts val="0"/>
              </a:spcAft>
              <a:buNone/>
            </a:pPr>
            <a:r>
              <a:rPr lang="en-US" sz="1600">
                <a:solidFill>
                  <a:srgbClr val="000000"/>
                </a:solidFill>
                <a:latin typeface="Calibri"/>
                <a:ea typeface="Calibri"/>
                <a:cs typeface="Calibri"/>
                <a:sym typeface="Calibri"/>
              </a:rPr>
              <a:t>(life is rewarding, </a:t>
            </a:r>
            <a:endParaRPr/>
          </a:p>
          <a:p>
            <a:pPr indent="0" lvl="0" marL="0" marR="0" rtl="0" algn="l">
              <a:spcBef>
                <a:spcPts val="0"/>
              </a:spcBef>
              <a:spcAft>
                <a:spcPts val="0"/>
              </a:spcAft>
              <a:buNone/>
            </a:pPr>
            <a:r>
              <a:rPr lang="en-US" sz="1600">
                <a:solidFill>
                  <a:srgbClr val="000000"/>
                </a:solidFill>
                <a:latin typeface="Calibri"/>
                <a:ea typeface="Calibri"/>
                <a:cs typeface="Calibri"/>
                <a:sym typeface="Calibri"/>
              </a:rPr>
              <a:t>I don’t want to end it)</a:t>
            </a:r>
            <a:endParaRPr sz="1600">
              <a:solidFill>
                <a:srgbClr val="000000"/>
              </a:solidFill>
              <a:latin typeface="Calibri"/>
              <a:ea typeface="Calibri"/>
              <a:cs typeface="Calibri"/>
              <a:sym typeface="Calibri"/>
            </a:endParaRPr>
          </a:p>
        </p:txBody>
      </p:sp>
      <p:sp>
        <p:nvSpPr>
          <p:cNvPr id="999" name="Google Shape;999;gce594ef92b_0_771"/>
          <p:cNvSpPr txBox="1"/>
          <p:nvPr/>
        </p:nvSpPr>
        <p:spPr>
          <a:xfrm>
            <a:off x="304800" y="2297668"/>
            <a:ext cx="3189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Nonterminal rewards R(s)=-0.04</a:t>
            </a:r>
            <a:endParaRPr sz="1800">
              <a:solidFill>
                <a:srgbClr val="000000"/>
              </a:solidFill>
              <a:latin typeface="Calibri"/>
              <a:ea typeface="Calibri"/>
              <a:cs typeface="Calibri"/>
              <a:sym typeface="Calibri"/>
            </a:endParaRPr>
          </a:p>
        </p:txBody>
      </p:sp>
      <p:sp>
        <p:nvSpPr>
          <p:cNvPr id="1000" name="Google Shape;1000;gce594ef92b_0_771"/>
          <p:cNvSpPr txBox="1"/>
          <p:nvPr/>
        </p:nvSpPr>
        <p:spPr>
          <a:xfrm>
            <a:off x="5562600" y="5071646"/>
            <a:ext cx="569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risky</a:t>
            </a:r>
            <a:endParaRPr sz="1800">
              <a:solidFill>
                <a:srgbClr val="000000"/>
              </a:solidFill>
              <a:latin typeface="Calibri"/>
              <a:ea typeface="Calibri"/>
              <a:cs typeface="Calibri"/>
              <a:sym typeface="Calibri"/>
            </a:endParaRPr>
          </a:p>
        </p:txBody>
      </p:sp>
      <p:sp>
        <p:nvSpPr>
          <p:cNvPr id="1001" name="Google Shape;1001;gce594ef92b_0_771"/>
          <p:cNvSpPr txBox="1"/>
          <p:nvPr/>
        </p:nvSpPr>
        <p:spPr>
          <a:xfrm>
            <a:off x="4975795" y="4614446"/>
            <a:ext cx="739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no risk</a:t>
            </a:r>
            <a:endParaRPr sz="1800">
              <a:solidFill>
                <a:srgbClr val="000000"/>
              </a:solidFill>
              <a:latin typeface="Calibri"/>
              <a:ea typeface="Calibri"/>
              <a:cs typeface="Calibri"/>
              <a:sym typeface="Calibri"/>
            </a:endParaRPr>
          </a:p>
        </p:txBody>
      </p:sp>
      <p:sp>
        <p:nvSpPr>
          <p:cNvPr id="1002" name="Google Shape;1002;gce594ef92b_0_771"/>
          <p:cNvSpPr txBox="1"/>
          <p:nvPr/>
        </p:nvSpPr>
        <p:spPr>
          <a:xfrm>
            <a:off x="7924800" y="5071646"/>
            <a:ext cx="739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no risk</a:t>
            </a:r>
            <a:endParaRPr sz="1800">
              <a:solidFill>
                <a:srgbClr val="000000"/>
              </a:solidFill>
              <a:latin typeface="Calibri"/>
              <a:ea typeface="Calibri"/>
              <a:cs typeface="Calibri"/>
              <a:sym typeface="Calibri"/>
            </a:endParaRPr>
          </a:p>
        </p:txBody>
      </p:sp>
      <p:sp>
        <p:nvSpPr>
          <p:cNvPr id="1003" name="Google Shape;1003;gce594ef92b_0_771"/>
          <p:cNvSpPr txBox="1"/>
          <p:nvPr/>
        </p:nvSpPr>
        <p:spPr>
          <a:xfrm>
            <a:off x="7391400" y="4572000"/>
            <a:ext cx="739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no risk</a:t>
            </a:r>
            <a:endParaRPr sz="1800">
              <a:solidFill>
                <a:srgbClr val="000000"/>
              </a:solidFill>
              <a:latin typeface="Calibri"/>
              <a:ea typeface="Calibri"/>
              <a:cs typeface="Calibri"/>
              <a:sym typeface="Calibri"/>
            </a:endParaRPr>
          </a:p>
        </p:txBody>
      </p:sp>
      <p:sp>
        <p:nvSpPr>
          <p:cNvPr id="1004" name="Google Shape;1004;gce594ef92b_0_771"/>
          <p:cNvSpPr txBox="1"/>
          <p:nvPr/>
        </p:nvSpPr>
        <p:spPr>
          <a:xfrm>
            <a:off x="4953000" y="4191000"/>
            <a:ext cx="10326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end nicely</a:t>
            </a:r>
            <a:endParaRPr sz="1800">
              <a:solidFill>
                <a:srgbClr val="000000"/>
              </a:solidFill>
              <a:latin typeface="Calibri"/>
              <a:ea typeface="Calibri"/>
              <a:cs typeface="Calibri"/>
              <a:sym typeface="Calibri"/>
            </a:endParaRPr>
          </a:p>
        </p:txBody>
      </p:sp>
      <p:sp>
        <p:nvSpPr>
          <p:cNvPr id="1005" name="Google Shape;1005;gce594ef92b_0_771"/>
          <p:cNvSpPr txBox="1"/>
          <p:nvPr/>
        </p:nvSpPr>
        <p:spPr>
          <a:xfrm>
            <a:off x="7239000" y="4157246"/>
            <a:ext cx="9924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don’t end</a:t>
            </a:r>
            <a:endParaRPr sz="1800">
              <a:solidFill>
                <a:srgbClr val="000000"/>
              </a:solidFill>
              <a:latin typeface="Calibri"/>
              <a:ea typeface="Calibri"/>
              <a:cs typeface="Calibri"/>
              <a:sym typeface="Calibri"/>
            </a:endParaRPr>
          </a:p>
        </p:txBody>
      </p:sp>
      <p:sp>
        <p:nvSpPr>
          <p:cNvPr id="1006" name="Google Shape;1006;gce594ef92b_0_771"/>
          <p:cNvSpPr txBox="1"/>
          <p:nvPr/>
        </p:nvSpPr>
        <p:spPr>
          <a:xfrm>
            <a:off x="1143000" y="4343162"/>
            <a:ext cx="24900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en-US" sz="2800">
                <a:solidFill>
                  <a:srgbClr val="000000"/>
                </a:solidFill>
                <a:latin typeface="Calibri"/>
                <a:ea typeface="Calibri"/>
                <a:cs typeface="Calibri"/>
                <a:sym typeface="Calibri"/>
              </a:rPr>
              <a:t>Why not go up?</a:t>
            </a:r>
            <a:endParaRPr/>
          </a:p>
        </p:txBody>
      </p:sp>
      <p:sp>
        <p:nvSpPr>
          <p:cNvPr id="1007" name="Google Shape;1007;gce594ef92b_0_771"/>
          <p:cNvSpPr txBox="1"/>
          <p:nvPr/>
        </p:nvSpPr>
        <p:spPr>
          <a:xfrm>
            <a:off x="228600" y="5221069"/>
            <a:ext cx="35895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Hint: Consider the nature of actions, </a:t>
            </a:r>
            <a:br>
              <a:rPr lang="en-US" sz="1800">
                <a:solidFill>
                  <a:srgbClr val="000000"/>
                </a:solidFill>
                <a:latin typeface="Calibri"/>
                <a:ea typeface="Calibri"/>
                <a:cs typeface="Calibri"/>
                <a:sym typeface="Calibri"/>
              </a:rPr>
            </a:br>
            <a:r>
              <a:rPr lang="en-US" sz="1800">
                <a:solidFill>
                  <a:srgbClr val="000000"/>
                </a:solidFill>
                <a:latin typeface="Calibri"/>
                <a:ea typeface="Calibri"/>
                <a:cs typeface="Calibri"/>
                <a:sym typeface="Calibri"/>
              </a:rPr>
              <a:t>deterministic or not</a:t>
            </a:r>
            <a:endParaRPr/>
          </a:p>
          <a:p>
            <a:pPr indent="0" lvl="0" marL="0" marR="0" rtl="0" algn="l">
              <a:spcBef>
                <a:spcPts val="0"/>
              </a:spcBef>
              <a:spcAft>
                <a:spcPts val="0"/>
              </a:spcAft>
              <a:buNone/>
            </a:pPr>
            <a:r>
              <a:rPr lang="en-US" sz="1800">
                <a:solidFill>
                  <a:srgbClr val="000000"/>
                </a:solidFill>
                <a:latin typeface="Calibri"/>
                <a:ea typeface="Calibri"/>
                <a:cs typeface="Calibri"/>
                <a:sym typeface="Calibri"/>
              </a:rPr>
              <a:t>Go up is “risky”</a:t>
            </a:r>
            <a:endParaRPr sz="1800">
              <a:solidFill>
                <a:srgbClr val="000000"/>
              </a:solidFill>
              <a:latin typeface="Calibri"/>
              <a:ea typeface="Calibri"/>
              <a:cs typeface="Calibri"/>
              <a:sym typeface="Calibri"/>
            </a:endParaRPr>
          </a:p>
        </p:txBody>
      </p:sp>
      <p:sp>
        <p:nvSpPr>
          <p:cNvPr id="1008" name="Google Shape;1008;gce594ef92b_0_771"/>
          <p:cNvSpPr txBox="1"/>
          <p:nvPr/>
        </p:nvSpPr>
        <p:spPr>
          <a:xfrm>
            <a:off x="4876800" y="2480846"/>
            <a:ext cx="7635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suicide</a:t>
            </a:r>
            <a:endParaRPr sz="1800">
              <a:solidFill>
                <a:srgbClr val="000000"/>
              </a:solidFill>
              <a:latin typeface="Calibri"/>
              <a:ea typeface="Calibri"/>
              <a:cs typeface="Calibri"/>
              <a:sym typeface="Calibri"/>
            </a:endParaRPr>
          </a:p>
        </p:txBody>
      </p:sp>
      <p:sp>
        <p:nvSpPr>
          <p:cNvPr id="1009" name="Google Shape;1009;gce594ef92b_0_771"/>
          <p:cNvSpPr txBox="1"/>
          <p:nvPr/>
        </p:nvSpPr>
        <p:spPr>
          <a:xfrm>
            <a:off x="7507513" y="2480846"/>
            <a:ext cx="569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risky</a:t>
            </a:r>
            <a:endParaRPr sz="1800">
              <a:solidFill>
                <a:srgbClr val="000000"/>
              </a:solidFill>
              <a:latin typeface="Calibri"/>
              <a:ea typeface="Calibri"/>
              <a:cs typeface="Calibri"/>
              <a:sym typeface="Calibri"/>
            </a:endParaRPr>
          </a:p>
        </p:txBody>
      </p:sp>
      <p:pic>
        <p:nvPicPr>
          <p:cNvPr id="1010" name="Google Shape;1010;gce594ef92b_0_771"/>
          <p:cNvPicPr preferRelativeResize="0"/>
          <p:nvPr/>
        </p:nvPicPr>
        <p:blipFill rotWithShape="1">
          <a:blip r:embed="rId3">
            <a:alphaModFix/>
          </a:blip>
          <a:srcRect b="0" l="0" r="0" t="0"/>
          <a:stretch/>
        </p:blipFill>
        <p:spPr>
          <a:xfrm rot="10800000">
            <a:off x="2362199" y="5667663"/>
            <a:ext cx="829914" cy="809337"/>
          </a:xfrm>
          <a:prstGeom prst="rect">
            <a:avLst/>
          </a:prstGeom>
          <a:solidFill>
            <a:srgbClr val="CCFFCC"/>
          </a:solid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gce594ef92b_0_7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lang="en-US">
                <a:solidFill>
                  <a:srgbClr val="000000"/>
                </a:solidFill>
              </a:rPr>
              <a:t>Optimal Policy</a:t>
            </a:r>
            <a:endParaRPr>
              <a:solidFill>
                <a:srgbClr val="000000"/>
              </a:solidFill>
            </a:endParaRPr>
          </a:p>
        </p:txBody>
      </p:sp>
      <p:sp>
        <p:nvSpPr>
          <p:cNvPr id="1016" name="Google Shape;1016;gce594ef92b_0_79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00"/>
              </a:buClr>
              <a:buSzPts val="3200"/>
              <a:buChar char="•"/>
            </a:pPr>
            <a:r>
              <a:rPr lang="en-US">
                <a:solidFill>
                  <a:srgbClr val="000000"/>
                </a:solidFill>
              </a:rPr>
              <a:t>You can compute it once after </a:t>
            </a:r>
            <a:r>
              <a:rPr i="1" lang="en-US">
                <a:solidFill>
                  <a:srgbClr val="000000"/>
                </a:solidFill>
              </a:rPr>
              <a:t>U*</a:t>
            </a:r>
            <a:r>
              <a:rPr lang="en-US">
                <a:solidFill>
                  <a:srgbClr val="000000"/>
                </a:solidFill>
              </a:rPr>
              <a:t>(</a:t>
            </a:r>
            <a:r>
              <a:rPr i="1" lang="en-US">
                <a:solidFill>
                  <a:srgbClr val="000000"/>
                </a:solidFill>
              </a:rPr>
              <a:t>s</a:t>
            </a:r>
            <a:r>
              <a:rPr lang="en-US">
                <a:solidFill>
                  <a:srgbClr val="000000"/>
                </a:solidFill>
              </a:rPr>
              <a:t>) is known</a:t>
            </a:r>
            <a:endParaRPr/>
          </a:p>
          <a:p>
            <a:pPr indent="0" lvl="0" marL="0" rtl="0" algn="l">
              <a:spcBef>
                <a:spcPts val="640"/>
              </a:spcBef>
              <a:spcAft>
                <a:spcPts val="0"/>
              </a:spcAft>
              <a:buClr>
                <a:schemeClr val="dk1"/>
              </a:buClr>
              <a:buSzPts val="3200"/>
              <a:buNone/>
            </a:pPr>
            <a:r>
              <a:t/>
            </a:r>
            <a:endParaRPr>
              <a:solidFill>
                <a:srgbClr val="000000"/>
              </a:solidFill>
            </a:endParaRPr>
          </a:p>
          <a:p>
            <a:pPr indent="0" lvl="0" marL="0" rtl="0" algn="l">
              <a:spcBef>
                <a:spcPts val="640"/>
              </a:spcBef>
              <a:spcAft>
                <a:spcPts val="0"/>
              </a:spcAft>
              <a:buClr>
                <a:schemeClr val="dk1"/>
              </a:buClr>
              <a:buSzPts val="3200"/>
              <a:buNone/>
            </a:pPr>
            <a:r>
              <a:t/>
            </a:r>
            <a:endParaRPr>
              <a:solidFill>
                <a:srgbClr val="000000"/>
              </a:solidFill>
            </a:endParaRPr>
          </a:p>
          <a:p>
            <a:pPr indent="-342900" lvl="0" marL="342900" rtl="0" algn="l">
              <a:spcBef>
                <a:spcPts val="640"/>
              </a:spcBef>
              <a:spcAft>
                <a:spcPts val="0"/>
              </a:spcAft>
              <a:buClr>
                <a:srgbClr val="000000"/>
              </a:buClr>
              <a:buSzPts val="3200"/>
              <a:buChar char="•"/>
            </a:pPr>
            <a:r>
              <a:rPr lang="en-US">
                <a:solidFill>
                  <a:srgbClr val="000000"/>
                </a:solidFill>
              </a:rPr>
              <a:t>Or, you can compute it incrementally every iteration when </a:t>
            </a:r>
            <a:r>
              <a:rPr i="1" lang="en-US">
                <a:solidFill>
                  <a:srgbClr val="000000"/>
                </a:solidFill>
              </a:rPr>
              <a:t>U</a:t>
            </a:r>
            <a:r>
              <a:rPr baseline="-25000" i="1" lang="en-US">
                <a:solidFill>
                  <a:srgbClr val="000000"/>
                </a:solidFill>
              </a:rPr>
              <a:t>i</a:t>
            </a:r>
            <a:r>
              <a:rPr lang="en-US">
                <a:solidFill>
                  <a:srgbClr val="000000"/>
                </a:solidFill>
              </a:rPr>
              <a:t>(</a:t>
            </a:r>
            <a:r>
              <a:rPr i="1" lang="en-US">
                <a:solidFill>
                  <a:srgbClr val="000000"/>
                </a:solidFill>
              </a:rPr>
              <a:t>s</a:t>
            </a:r>
            <a:r>
              <a:rPr lang="en-US">
                <a:solidFill>
                  <a:srgbClr val="000000"/>
                </a:solidFill>
              </a:rPr>
              <a:t>) is updated</a:t>
            </a:r>
            <a:endParaRPr/>
          </a:p>
          <a:p>
            <a:pPr indent="-285750" lvl="1" marL="742950" rtl="0" algn="l">
              <a:spcBef>
                <a:spcPts val="560"/>
              </a:spcBef>
              <a:spcAft>
                <a:spcPts val="0"/>
              </a:spcAft>
              <a:buClr>
                <a:srgbClr val="000000"/>
              </a:buClr>
              <a:buSzPts val="2800"/>
              <a:buChar char="–"/>
            </a:pPr>
            <a:r>
              <a:rPr lang="en-US">
                <a:solidFill>
                  <a:srgbClr val="000000"/>
                </a:solidFill>
              </a:rPr>
              <a:t>This is called “Policy Iteration” (see the next slide)</a:t>
            </a:r>
            <a:endParaRPr>
              <a:solidFill>
                <a:srgbClr val="000000"/>
              </a:solidFill>
            </a:endParaRPr>
          </a:p>
        </p:txBody>
      </p:sp>
      <p:sp>
        <p:nvSpPr>
          <p:cNvPr id="1017" name="Google Shape;1017;gce594ef92b_0_79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pic>
        <p:nvPicPr>
          <p:cNvPr id="1018" name="Google Shape;1018;gce594ef92b_0_797"/>
          <p:cNvPicPr preferRelativeResize="0"/>
          <p:nvPr/>
        </p:nvPicPr>
        <p:blipFill rotWithShape="1">
          <a:blip r:embed="rId3">
            <a:alphaModFix/>
          </a:blip>
          <a:srcRect b="0" l="0" r="0" t="0"/>
          <a:stretch/>
        </p:blipFill>
        <p:spPr>
          <a:xfrm>
            <a:off x="2285999" y="2362200"/>
            <a:ext cx="4811881" cy="838200"/>
          </a:xfrm>
          <a:prstGeom prst="rect">
            <a:avLst/>
          </a:prstGeom>
          <a:solidFill>
            <a:srgbClr val="CCFFCC"/>
          </a:solid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2019-10-25T19:02:58Z</dcterms:created>
  <dc:creator>Wei-Min Shen</dc:creator>
</cp:coreProperties>
</file>